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7" r:id="rId7"/>
    <p:sldId id="268" r:id="rId8"/>
    <p:sldId id="272" r:id="rId9"/>
    <p:sldId id="270" r:id="rId10"/>
    <p:sldId id="271" r:id="rId11"/>
    <p:sldId id="273" r:id="rId12"/>
    <p:sldId id="276" r:id="rId13"/>
    <p:sldId id="274" r:id="rId14"/>
    <p:sldId id="275" r:id="rId15"/>
    <p:sldId id="269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60" r:id="rId30"/>
    <p:sldId id="261" r:id="rId31"/>
    <p:sldId id="265" r:id="rId32"/>
  </p:sldIdLst>
  <p:sldSz cx="18288000" cy="10287000"/>
  <p:notesSz cx="6858000" cy="9144000"/>
  <p:embeddedFontLst>
    <p:embeddedFont>
      <p:font typeface="Andalus" panose="02020603050405020304" pitchFamily="18" charset="-78"/>
      <p:regular r:id="rId33"/>
    </p:embeddedFont>
    <p:embeddedFont>
      <p:font typeface="Arial Rounded MT Bold" panose="020F0704030504030204" pitchFamily="34" charset="0"/>
      <p:regular r:id="rId34"/>
    </p:embeddedFont>
    <p:embeddedFont>
      <p:font typeface="Bahnschrift" panose="020B0502040204020203" pitchFamily="34" charset="0"/>
      <p:regular r:id="rId35"/>
      <p:bold r:id="rId36"/>
    </p:embeddedFont>
    <p:embeddedFont>
      <p:font typeface="Dubai" panose="020B0503030403030204" pitchFamily="34" charset="-78"/>
      <p:regular r:id="rId37"/>
      <p:bold r:id="rId38"/>
      <p:italic r:id="rId39"/>
      <p:boldItalic r:id="rId40"/>
    </p:embeddedFont>
    <p:embeddedFont>
      <p:font typeface="Georgia" panose="02040502050405020303" pitchFamily="18" charset="0"/>
      <p:regular r:id="rId41"/>
      <p:bold r:id="rId42"/>
      <p:italic r:id="rId43"/>
      <p:boldItalic r:id="rId44"/>
    </p:embeddedFont>
    <p:embeddedFont>
      <p:font typeface="Gilda Display" panose="020B0604020202020204" charset="0"/>
      <p:regular r:id="rId45"/>
    </p:embeddedFont>
    <p:embeddedFont>
      <p:font typeface="HK Grotesk" panose="020B0604020202020204" charset="0"/>
      <p:regular r:id="rId46"/>
    </p:embeddedFont>
    <p:embeddedFont>
      <p:font typeface="HK Grotesk Bold" panose="020B0604020202020204" charset="0"/>
      <p:regular r:id="rId47"/>
    </p:embeddedFont>
    <p:embeddedFont>
      <p:font typeface="HK Grotesk Light" panose="020B0604020202020204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157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11225" y="6787402"/>
            <a:ext cx="10936025" cy="10299747"/>
          </a:xfrm>
          <a:custGeom>
            <a:avLst/>
            <a:gdLst/>
            <a:ahLst/>
            <a:cxnLst/>
            <a:rect l="l" t="t" r="r" b="b"/>
            <a:pathLst>
              <a:path w="10936025" h="10299747">
                <a:moveTo>
                  <a:pt x="0" y="0"/>
                </a:moveTo>
                <a:lnTo>
                  <a:pt x="10936025" y="0"/>
                </a:lnTo>
                <a:lnTo>
                  <a:pt x="10936025" y="10299747"/>
                </a:lnTo>
                <a:lnTo>
                  <a:pt x="0" y="1029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666750" y="666750"/>
            <a:ext cx="8629650" cy="8953500"/>
            <a:chOff x="0" y="0"/>
            <a:chExt cx="1336959" cy="13871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36959" cy="1387131"/>
            </a:xfrm>
            <a:custGeom>
              <a:avLst/>
              <a:gdLst/>
              <a:ahLst/>
              <a:cxnLst/>
              <a:rect l="l" t="t" r="r" b="b"/>
              <a:pathLst>
                <a:path w="1336959" h="1387131">
                  <a:moveTo>
                    <a:pt x="35885" y="0"/>
                  </a:moveTo>
                  <a:lnTo>
                    <a:pt x="1301073" y="0"/>
                  </a:lnTo>
                  <a:cubicBezTo>
                    <a:pt x="1310591" y="0"/>
                    <a:pt x="1319718" y="3781"/>
                    <a:pt x="1326448" y="10511"/>
                  </a:cubicBezTo>
                  <a:cubicBezTo>
                    <a:pt x="1333178" y="17240"/>
                    <a:pt x="1336959" y="26368"/>
                    <a:pt x="1336959" y="35885"/>
                  </a:cubicBezTo>
                  <a:lnTo>
                    <a:pt x="1336959" y="1351246"/>
                  </a:lnTo>
                  <a:cubicBezTo>
                    <a:pt x="1336959" y="1360764"/>
                    <a:pt x="1333178" y="1369891"/>
                    <a:pt x="1326448" y="1376621"/>
                  </a:cubicBezTo>
                  <a:cubicBezTo>
                    <a:pt x="1319718" y="1383351"/>
                    <a:pt x="1310591" y="1387131"/>
                    <a:pt x="1301073" y="1387131"/>
                  </a:cubicBezTo>
                  <a:lnTo>
                    <a:pt x="35885" y="1387131"/>
                  </a:lnTo>
                  <a:cubicBezTo>
                    <a:pt x="26368" y="1387131"/>
                    <a:pt x="17240" y="1383351"/>
                    <a:pt x="10511" y="1376621"/>
                  </a:cubicBezTo>
                  <a:cubicBezTo>
                    <a:pt x="3781" y="1369891"/>
                    <a:pt x="0" y="1360764"/>
                    <a:pt x="0" y="1351246"/>
                  </a:cubicBezTo>
                  <a:lnTo>
                    <a:pt x="0" y="35885"/>
                  </a:lnTo>
                  <a:cubicBezTo>
                    <a:pt x="0" y="26368"/>
                    <a:pt x="3781" y="17240"/>
                    <a:pt x="10511" y="10511"/>
                  </a:cubicBezTo>
                  <a:cubicBezTo>
                    <a:pt x="17240" y="3781"/>
                    <a:pt x="26368" y="0"/>
                    <a:pt x="35885" y="0"/>
                  </a:cubicBezTo>
                  <a:close/>
                </a:path>
              </a:pathLst>
            </a:custGeom>
            <a:blipFill>
              <a:blip r:embed="rId4"/>
              <a:stretch>
                <a:fillRect t="-199" b="-199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9753601" y="1154554"/>
            <a:ext cx="7867650" cy="9173461"/>
            <a:chOff x="0" y="-47625"/>
            <a:chExt cx="9182100" cy="10350650"/>
          </a:xfrm>
        </p:grpSpPr>
        <p:sp>
          <p:nvSpPr>
            <p:cNvPr id="6" name="TextBox 6"/>
            <p:cNvSpPr txBox="1"/>
            <p:nvPr/>
          </p:nvSpPr>
          <p:spPr>
            <a:xfrm>
              <a:off x="0" y="2501918"/>
              <a:ext cx="9182100" cy="780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40"/>
                </a:lnSpc>
              </a:pPr>
              <a:r>
                <a:rPr lang="en-US" sz="6940" b="1" dirty="0">
                  <a:solidFill>
                    <a:srgbClr val="2C3E50"/>
                  </a:solidFill>
                  <a:latin typeface="Dubai" panose="020B0503030403030204" pitchFamily="34" charset="-78"/>
                  <a:ea typeface="Gilda Display"/>
                  <a:cs typeface="Dubai" panose="020B0503030403030204" pitchFamily="34" charset="-78"/>
                  <a:sym typeface="Gilda Display"/>
                </a:rPr>
                <a:t>     Egypt’s Trains </a:t>
              </a:r>
            </a:p>
            <a:p>
              <a:pPr marL="0" lvl="0" indent="0" algn="l">
                <a:lnSpc>
                  <a:spcPts val="6940"/>
                </a:lnSpc>
              </a:pPr>
              <a:r>
                <a:rPr lang="en-US" sz="6940" b="1" dirty="0">
                  <a:solidFill>
                    <a:srgbClr val="2C3E50"/>
                  </a:solidFill>
                  <a:latin typeface="Dubai" panose="020B0503030403030204" pitchFamily="34" charset="-78"/>
                  <a:ea typeface="Gilda Display"/>
                  <a:cs typeface="Dubai" panose="020B0503030403030204" pitchFamily="34" charset="-78"/>
                  <a:sym typeface="Gilda Display"/>
                </a:rPr>
                <a:t>        </a:t>
              </a:r>
              <a:r>
                <a:rPr lang="en-US" sz="4400" dirty="0">
                  <a:solidFill>
                    <a:srgbClr val="2C3E50"/>
                  </a:solidFill>
                  <a:latin typeface="Dubai" panose="020B0503030403030204" pitchFamily="34" charset="-78"/>
                  <a:ea typeface="Gilda Display"/>
                  <a:cs typeface="Dubai" panose="020B0503030403030204" pitchFamily="34" charset="-78"/>
                  <a:sym typeface="Gilda Display"/>
                </a:rPr>
                <a:t>Mobile Application</a:t>
              </a:r>
            </a:p>
            <a:p>
              <a:pPr marL="0" lvl="0" indent="0" algn="l">
                <a:lnSpc>
                  <a:spcPts val="6940"/>
                </a:lnSpc>
              </a:pPr>
              <a:endParaRPr lang="en-US" sz="4400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  <a:p>
              <a:pPr marL="0" lvl="0" indent="0" algn="l">
                <a:lnSpc>
                  <a:spcPts val="6940"/>
                </a:lnSpc>
              </a:pPr>
              <a:r>
                <a:rPr lang="en-US" sz="440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</a:t>
              </a:r>
              <a:r>
                <a:rPr lang="en-US" sz="4400" b="1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Team </a:t>
              </a:r>
              <a:r>
                <a:rPr lang="en-US" sz="4400" b="1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members</a:t>
              </a:r>
            </a:p>
            <a:p>
              <a:pPr marL="0" lvl="0" indent="0" algn="l">
                <a:lnSpc>
                  <a:spcPct val="150000"/>
                </a:lnSpc>
              </a:pPr>
              <a:r>
                <a:rPr lang="en-US" sz="2400" b="1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1) Amira Khamis </a:t>
              </a:r>
              <a:r>
                <a:rPr lang="en-US" sz="2400" b="1" dirty="0" err="1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Hendawy</a:t>
              </a:r>
              <a:r>
                <a:rPr lang="en-US" sz="2400" b="1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Khamis </a:t>
              </a:r>
              <a:r>
                <a:rPr lang="en-US" sz="2400" b="1" dirty="0" err="1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Aboswied</a:t>
              </a:r>
              <a:endParaRPr lang="en-US" sz="2400" b="1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  <a:p>
              <a:pPr marL="0" lvl="0" indent="0" algn="l">
                <a:lnSpc>
                  <a:spcPct val="150000"/>
                </a:lnSpc>
              </a:pPr>
              <a:r>
                <a:rPr lang="en-US" sz="2400" b="1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2) Asmaa Ahmed El-</a:t>
              </a:r>
              <a:r>
                <a:rPr lang="en-US" sz="2400" b="1" dirty="0" err="1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sayd</a:t>
              </a:r>
              <a:r>
                <a:rPr lang="en-US" sz="2400" b="1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Mohamed Eisa</a:t>
              </a:r>
            </a:p>
            <a:p>
              <a:pPr marL="0" lvl="0" indent="0" algn="l">
                <a:lnSpc>
                  <a:spcPct val="150000"/>
                </a:lnSpc>
              </a:pPr>
              <a:r>
                <a:rPr lang="en-US" sz="2400" b="1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3) Esraa Fawzy El-</a:t>
              </a:r>
              <a:r>
                <a:rPr lang="en-US" sz="2400" b="1" dirty="0" err="1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sayd</a:t>
              </a:r>
              <a:r>
                <a:rPr lang="en-US" sz="2400" b="1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Abdelkader</a:t>
              </a:r>
            </a:p>
            <a:p>
              <a:pPr marL="0" lvl="0" indent="0" algn="l">
                <a:lnSpc>
                  <a:spcPts val="6940"/>
                </a:lnSpc>
              </a:pPr>
              <a:endParaRPr lang="en-US" sz="4400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  <a:p>
              <a:pPr marL="0" lvl="0" indent="0" algn="l">
                <a:lnSpc>
                  <a:spcPts val="6940"/>
                </a:lnSpc>
              </a:pPr>
              <a:r>
                <a:rPr lang="en-US" sz="4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71668"/>
              <a:ext cx="9182100" cy="822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80"/>
                </a:lnSpc>
              </a:pPr>
              <a:r>
                <a:rPr lang="en-US" sz="42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   UI/UX Redesign Presentation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182100" cy="510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endParaRPr lang="en-US" sz="2199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9AAECB-DD49-94C7-E899-C91973C36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E8D24A86-D086-F013-9E38-2D57B736E1BD}"/>
              </a:ext>
            </a:extLst>
          </p:cNvPr>
          <p:cNvGrpSpPr/>
          <p:nvPr/>
        </p:nvGrpSpPr>
        <p:grpSpPr>
          <a:xfrm>
            <a:off x="381000" y="795336"/>
            <a:ext cx="9144002" cy="8190305"/>
            <a:chOff x="-391758" y="171449"/>
            <a:chExt cx="11491558" cy="16299362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74B68D6-72B3-B5CD-F931-0968E4C3CFF9}"/>
                </a:ext>
              </a:extLst>
            </p:cNvPr>
            <p:cNvSpPr txBox="1"/>
            <p:nvPr/>
          </p:nvSpPr>
          <p:spPr>
            <a:xfrm>
              <a:off x="-391758" y="2536436"/>
              <a:ext cx="11491558" cy="139343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GB" sz="3200" b="1" dirty="0">
                  <a:solidFill>
                    <a:srgbClr val="2C3E50"/>
                  </a:solidFill>
                  <a:latin typeface="Georgia" panose="02040502050405020303" pitchFamily="18" charset="0"/>
                  <a:ea typeface="HK Grotesk Light"/>
                  <a:cs typeface="HK Grotesk Light"/>
                  <a:sym typeface="HK Grotesk Light"/>
                </a:rPr>
                <a:t>Key Improvements</a:t>
              </a:r>
            </a:p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chemeClr val="accent1">
                    <a:lumMod val="75000"/>
                  </a:schemeClr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/>
              <a:r>
                <a:rPr lang="ar-EG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</a:t>
              </a:r>
              <a:r>
                <a:rPr lang="en-US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Much better user experience</a:t>
              </a:r>
              <a:endParaRPr lang="ar-EG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/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/>
              <a:r>
                <a:rPr lang="ar-EG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</a:t>
              </a:r>
              <a:r>
                <a:rPr lang="en-GB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Layout is clean and organized</a:t>
              </a:r>
            </a:p>
            <a:p>
              <a:pPr lvl="0"/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/>
              <a:r>
                <a:rPr lang="ar-EG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</a:t>
              </a:r>
              <a:r>
                <a:rPr lang="en-GB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Users don’t have to think too much</a:t>
              </a:r>
            </a:p>
            <a:p>
              <a:pPr lvl="0"/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/>
              <a:r>
                <a:rPr lang="ar-EG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</a:t>
              </a:r>
              <a:r>
                <a:rPr lang="en-GB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Interactions are simple and </a:t>
              </a:r>
              <a:r>
                <a:rPr lang="en-US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user-friendly</a:t>
              </a: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/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/>
              <a:r>
                <a:rPr lang="ar-EG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</a:t>
              </a:r>
              <a:r>
                <a:rPr lang="en-GB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Primary actions are easy to find</a:t>
              </a:r>
            </a:p>
            <a:p>
              <a:pPr lvl="0"/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/>
              <a:r>
                <a:rPr lang="en-GB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-The search button is more  clearly visible.</a:t>
              </a:r>
            </a:p>
            <a:p>
              <a:pPr lvl="0"/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/>
              <a:r>
                <a:rPr lang="en-GB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 Better spacing and alignment enhance readability.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F325BBE-CE0D-A93D-C7AB-CE6714D32671}"/>
                </a:ext>
              </a:extLst>
            </p:cNvPr>
            <p:cNvSpPr txBox="1"/>
            <p:nvPr/>
          </p:nvSpPr>
          <p:spPr>
            <a:xfrm>
              <a:off x="0" y="171449"/>
              <a:ext cx="11099800" cy="2364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New Design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0DFF75-0C0C-598F-201F-11C81D916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600" y="704096"/>
            <a:ext cx="4210050" cy="8928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FFC3B-3D4D-EA98-1B27-4D7900345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2" y="749716"/>
            <a:ext cx="4210050" cy="883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44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C442F-8BE5-3A50-EEB0-3BD45C193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E467B0BC-955D-AD59-4EA9-79B27181592A}"/>
              </a:ext>
            </a:extLst>
          </p:cNvPr>
          <p:cNvGrpSpPr/>
          <p:nvPr/>
        </p:nvGrpSpPr>
        <p:grpSpPr>
          <a:xfrm>
            <a:off x="666750" y="-114300"/>
            <a:ext cx="16935450" cy="1905001"/>
            <a:chOff x="0" y="171449"/>
            <a:chExt cx="11099800" cy="4413642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999AD26-C674-90DC-BC4A-A3F415B75933}"/>
                </a:ext>
              </a:extLst>
            </p:cNvPr>
            <p:cNvSpPr txBox="1"/>
            <p:nvPr/>
          </p:nvSpPr>
          <p:spPr>
            <a:xfrm>
              <a:off x="0" y="3543300"/>
              <a:ext cx="11099800" cy="1041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US" sz="30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DB236B8-1F2F-368D-CD2F-8B33C347FB18}"/>
                </a:ext>
              </a:extLst>
            </p:cNvPr>
            <p:cNvSpPr txBox="1"/>
            <p:nvPr/>
          </p:nvSpPr>
          <p:spPr>
            <a:xfrm>
              <a:off x="0" y="171449"/>
              <a:ext cx="11099800" cy="2427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Old Design</a:t>
              </a:r>
              <a:r>
                <a:rPr lang="ar-EG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    </a:t>
              </a: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              New Design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AB3FA6F-3BE3-69A8-B739-8D3D4247F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7020"/>
            <a:ext cx="4592273" cy="9269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158FF0-8C28-FB82-B91B-DA193A96F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1" y="989702"/>
            <a:ext cx="4419599" cy="92695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789A43-8F64-0627-B2E0-06E22FDC0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2345" y="1007019"/>
            <a:ext cx="4419599" cy="926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2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7CD5E1-1404-1511-6F9B-4197E0024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48A191CB-B99C-42CF-2F9F-30A6D2CBE2FF}"/>
              </a:ext>
            </a:extLst>
          </p:cNvPr>
          <p:cNvGrpSpPr/>
          <p:nvPr/>
        </p:nvGrpSpPr>
        <p:grpSpPr>
          <a:xfrm>
            <a:off x="666750" y="795337"/>
            <a:ext cx="11144250" cy="7579363"/>
            <a:chOff x="0" y="171449"/>
            <a:chExt cx="11099800" cy="16099566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A4036E9-4E36-CFB4-C850-818E74950068}"/>
                </a:ext>
              </a:extLst>
            </p:cNvPr>
            <p:cNvSpPr txBox="1"/>
            <p:nvPr/>
          </p:nvSpPr>
          <p:spPr>
            <a:xfrm>
              <a:off x="0" y="3543300"/>
              <a:ext cx="11099800" cy="12727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r>
                <a:rPr lang="en-GB" sz="3200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  <a:ea typeface="HK Grotesk Light"/>
                  <a:cs typeface="HK Grotesk Light"/>
                  <a:sym typeface="HK Grotesk Light"/>
                </a:rPr>
                <a:t>Problems</a:t>
              </a:r>
              <a:r>
                <a:rPr lang="en-GB" sz="3000" dirty="0">
                  <a:solidFill>
                    <a:schemeClr val="accent1">
                      <a:lumMod val="75000"/>
                    </a:schemeClr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</a:t>
              </a:r>
            </a:p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r>
                <a:rPr lang="en-GB" sz="3000" b="1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-Too much information: Hard for users to find what they need.</a:t>
              </a:r>
            </a:p>
            <a:p>
              <a:pPr lvl="0">
                <a:lnSpc>
                  <a:spcPts val="3900"/>
                </a:lnSpc>
              </a:pPr>
              <a:endParaRPr lang="en-GB" sz="30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r>
                <a:rPr lang="en-GB" sz="3000" b="1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 Important info not clear: Time and class are not easy to see.</a:t>
              </a:r>
            </a:p>
            <a:p>
              <a:pPr lvl="0">
                <a:lnSpc>
                  <a:spcPts val="3900"/>
                </a:lnSpc>
              </a:pPr>
              <a:endParaRPr lang="en-GB" sz="30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r>
                <a:rPr lang="en-GB" sz="3000" b="1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 Hard to read: Small text and dark background tire the eyes.</a:t>
              </a:r>
            </a:p>
            <a:p>
              <a:pPr lvl="0">
                <a:lnSpc>
                  <a:spcPts val="3900"/>
                </a:lnSpc>
              </a:pPr>
              <a:endParaRPr lang="en-GB" sz="30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r>
                <a:rPr lang="en-GB" sz="3000" b="1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 Actions are hidden: Users can’t find buttons easily.</a:t>
              </a:r>
            </a:p>
            <a:p>
              <a:pPr lvl="0">
                <a:lnSpc>
                  <a:spcPts val="3900"/>
                </a:lnSpc>
              </a:pPr>
              <a:endParaRPr lang="en-GB" sz="30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r>
                <a:rPr lang="en-GB" sz="3000" b="1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 Too much thinking needed: Users must check many columns to decide.</a:t>
              </a:r>
              <a:endParaRPr lang="en-US" sz="30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45FD872-9B5C-68A9-4BFD-25BCD7E65417}"/>
                </a:ext>
              </a:extLst>
            </p:cNvPr>
            <p:cNvSpPr txBox="1"/>
            <p:nvPr/>
          </p:nvSpPr>
          <p:spPr>
            <a:xfrm>
              <a:off x="0" y="171449"/>
              <a:ext cx="11099800" cy="2364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Old Design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A068E8A-11D8-DD43-B04E-27D6D24CB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0" y="375355"/>
            <a:ext cx="4724400" cy="9536289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A50324F2-3641-F5F5-2F25-13B4C48613DF}"/>
              </a:ext>
            </a:extLst>
          </p:cNvPr>
          <p:cNvSpPr/>
          <p:nvPr/>
        </p:nvSpPr>
        <p:spPr>
          <a:xfrm rot="18735532">
            <a:off x="-3012137" y="6245006"/>
            <a:ext cx="8157874" cy="9711754"/>
          </a:xfrm>
          <a:custGeom>
            <a:avLst/>
            <a:gdLst/>
            <a:ahLst/>
            <a:cxnLst/>
            <a:rect l="l" t="t" r="r" b="b"/>
            <a:pathLst>
              <a:path w="8157874" h="9711754">
                <a:moveTo>
                  <a:pt x="0" y="0"/>
                </a:moveTo>
                <a:lnTo>
                  <a:pt x="8157874" y="0"/>
                </a:lnTo>
                <a:lnTo>
                  <a:pt x="8157874" y="9711754"/>
                </a:lnTo>
                <a:lnTo>
                  <a:pt x="0" y="9711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750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2FBCD-D742-C3B8-7724-5AD16AE91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14E77750-25E8-71FB-3F25-7F5B54E457DD}"/>
              </a:ext>
            </a:extLst>
          </p:cNvPr>
          <p:cNvGrpSpPr/>
          <p:nvPr/>
        </p:nvGrpSpPr>
        <p:grpSpPr>
          <a:xfrm>
            <a:off x="666750" y="571500"/>
            <a:ext cx="10763250" cy="9018176"/>
            <a:chOff x="0" y="171449"/>
            <a:chExt cx="11099800" cy="19929118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0E1CF5E-7D97-585A-6ADB-830D4C808515}"/>
                </a:ext>
              </a:extLst>
            </p:cNvPr>
            <p:cNvSpPr txBox="1"/>
            <p:nvPr/>
          </p:nvSpPr>
          <p:spPr>
            <a:xfrm>
              <a:off x="0" y="3543298"/>
              <a:ext cx="11099800" cy="16557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GB" sz="3200" b="1" dirty="0">
                  <a:solidFill>
                    <a:srgbClr val="2C3E50"/>
                  </a:solidFill>
                  <a:latin typeface="Georgia" panose="02040502050405020303" pitchFamily="18" charset="0"/>
                  <a:ea typeface="HK Grotesk Light"/>
                  <a:cs typeface="HK Grotesk Light"/>
                  <a:sym typeface="HK Grotesk Light"/>
                </a:rPr>
                <a:t>Key Improvements</a:t>
              </a:r>
            </a:p>
            <a:p>
              <a:pPr>
                <a:lnSpc>
                  <a:spcPts val="3900"/>
                </a:lnSpc>
              </a:pPr>
              <a:endParaRPr lang="en-GB" sz="3200" b="1" dirty="0">
                <a:solidFill>
                  <a:srgbClr val="2C3E50"/>
                </a:solidFill>
                <a:latin typeface="Georgia" panose="02040502050405020303" pitchFamily="18" charset="0"/>
                <a:ea typeface="HK Grotesk Light"/>
                <a:cs typeface="HK Grotesk Light"/>
                <a:sym typeface="HK Grotesk Light"/>
              </a:endParaRPr>
            </a:p>
            <a:p>
              <a:pPr marL="514350" indent="-51435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Easy to scan: Every trip is in its own clear box.</a:t>
              </a:r>
            </a:p>
            <a:p>
              <a:pPr marL="514350" indent="-51435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Important info first: Price and seats shown at the top.</a:t>
              </a:r>
            </a:p>
            <a:p>
              <a:pPr marL="514350" indent="-51435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Quick to compare: All trips look the same, easy to check differences.</a:t>
              </a:r>
            </a:p>
            <a:p>
              <a:pPr marL="514350" indent="-51435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Clear times: Big, bold times show exactly when the train leaves and arrives.</a:t>
              </a:r>
            </a:p>
            <a:p>
              <a:pPr marL="514350" indent="-51435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Simple booking: Big "Book Now" button under every trip.</a:t>
              </a:r>
            </a:p>
            <a:p>
              <a:pPr marL="514350" indent="-51435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Easy to count: "3 trips found" tells you immediately how many options you have.</a:t>
              </a:r>
            </a:p>
            <a:p>
              <a:pPr marL="514350" indent="-51435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Easy to go back: "Back to Search" button if you want to change something. </a:t>
              </a:r>
            </a:p>
            <a:p>
              <a:pPr marL="514350" indent="-51435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The overall user flow is smoother and faster</a:t>
              </a:r>
            </a:p>
            <a:p>
              <a:pPr marL="514350" indent="-51435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Easier to read - cards better than tables</a:t>
              </a:r>
            </a:p>
            <a:p>
              <a:pPr marL="514350" indent="-51435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2C3E50"/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chemeClr val="accent1">
                    <a:lumMod val="75000"/>
                  </a:schemeClr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EAA1227-B824-A7C4-2EBE-D210A0BCBAEE}"/>
                </a:ext>
              </a:extLst>
            </p:cNvPr>
            <p:cNvSpPr txBox="1"/>
            <p:nvPr/>
          </p:nvSpPr>
          <p:spPr>
            <a:xfrm>
              <a:off x="0" y="171449"/>
              <a:ext cx="11099800" cy="2364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New Design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876EF73-5E61-5868-B649-47AE9F799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0" y="116645"/>
            <a:ext cx="4953000" cy="9901382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AFF9AB59-2C3D-3355-4014-65E77E3A13DF}"/>
              </a:ext>
            </a:extLst>
          </p:cNvPr>
          <p:cNvSpPr/>
          <p:nvPr/>
        </p:nvSpPr>
        <p:spPr>
          <a:xfrm rot="9598985">
            <a:off x="-8835306" y="4688074"/>
            <a:ext cx="12827964" cy="12081609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1570220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432B8C-6376-B209-542E-72973DC4F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18ABB66-C1C1-E69A-C766-EFFE424FDD89}"/>
              </a:ext>
            </a:extLst>
          </p:cNvPr>
          <p:cNvGrpSpPr/>
          <p:nvPr/>
        </p:nvGrpSpPr>
        <p:grpSpPr>
          <a:xfrm>
            <a:off x="-457200" y="712486"/>
            <a:ext cx="18364200" cy="849614"/>
            <a:chOff x="0" y="171449"/>
            <a:chExt cx="11099800" cy="4359662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FCB0590-4E77-8D6E-7574-5AC63EBA1736}"/>
                </a:ext>
              </a:extLst>
            </p:cNvPr>
            <p:cNvSpPr txBox="1"/>
            <p:nvPr/>
          </p:nvSpPr>
          <p:spPr>
            <a:xfrm>
              <a:off x="0" y="3543299"/>
              <a:ext cx="11099800" cy="987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50B5DB4-88EE-4A31-05F0-D8EB88594C54}"/>
                </a:ext>
              </a:extLst>
            </p:cNvPr>
            <p:cNvSpPr txBox="1"/>
            <p:nvPr/>
          </p:nvSpPr>
          <p:spPr>
            <a:xfrm>
              <a:off x="0" y="171449"/>
              <a:ext cx="11099800" cy="3329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 Old Design                                New Design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1D06F43-1B89-C994-85D5-0D51758A6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667" y="779410"/>
            <a:ext cx="4369233" cy="87951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21CC7A-7DA9-BD7C-ADFC-97FBC9FD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280" y="92405"/>
            <a:ext cx="4495800" cy="10035267"/>
          </a:xfrm>
          <a:prstGeom prst="rect">
            <a:avLst/>
          </a:prstGeom>
        </p:spPr>
      </p:pic>
      <p:sp>
        <p:nvSpPr>
          <p:cNvPr id="7" name="Freeform 2">
            <a:extLst>
              <a:ext uri="{FF2B5EF4-FFF2-40B4-BE49-F238E27FC236}">
                <a16:creationId xmlns:a16="http://schemas.microsoft.com/office/drawing/2014/main" id="{F4055D9F-E151-43B1-3675-AF6872996436}"/>
              </a:ext>
            </a:extLst>
          </p:cNvPr>
          <p:cNvSpPr/>
          <p:nvPr/>
        </p:nvSpPr>
        <p:spPr>
          <a:xfrm rot="9598985">
            <a:off x="-8835306" y="5373876"/>
            <a:ext cx="12827964" cy="12081609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4186936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C752-2084-5F04-0824-B60669B57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2A18331-5C88-F5B7-11E4-8FC596283461}"/>
              </a:ext>
            </a:extLst>
          </p:cNvPr>
          <p:cNvGrpSpPr/>
          <p:nvPr/>
        </p:nvGrpSpPr>
        <p:grpSpPr>
          <a:xfrm>
            <a:off x="666750" y="795337"/>
            <a:ext cx="10610850" cy="6783485"/>
            <a:chOff x="0" y="171449"/>
            <a:chExt cx="11099800" cy="13293861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482DFB7-8099-51E9-78F6-869431DC7BDA}"/>
                </a:ext>
              </a:extLst>
            </p:cNvPr>
            <p:cNvSpPr txBox="1"/>
            <p:nvPr/>
          </p:nvSpPr>
          <p:spPr>
            <a:xfrm>
              <a:off x="0" y="3543300"/>
              <a:ext cx="11099800" cy="9922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r>
                <a:rPr lang="en-US" sz="4000" b="1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Problems</a:t>
              </a:r>
            </a:p>
            <a:p>
              <a:pPr lvl="0">
                <a:lnSpc>
                  <a:spcPts val="3900"/>
                </a:lnSpc>
              </a:pPr>
              <a:endParaRPr lang="en-US" sz="40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Inconsistent layout and formatting (mixed fonts, alignment issues).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endParaRPr lang="en-GB" sz="24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Poor organization of information; sections not logically grouped.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endParaRPr lang="en-GB" sz="24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Confusing or unclear data (</a:t>
              </a:r>
              <a:r>
                <a:rPr lang="en-GB" sz="2400" dirty="0" err="1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unlabeled</a:t>
              </a:r>
              <a:r>
                <a:rPr lang="en-GB" sz="24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numbers, ambiguous tables).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endParaRPr lang="en-GB" sz="24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Ineffective interactive elements or missing feedback.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endParaRPr lang="en-GB" sz="24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Navigation disorganized and inconsistent.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endParaRPr lang="en-GB" sz="24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inconsistent formatting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9C1B4A2-94BE-7D91-C30E-F8E7CA0530C4}"/>
                </a:ext>
              </a:extLst>
            </p:cNvPr>
            <p:cNvSpPr txBox="1"/>
            <p:nvPr/>
          </p:nvSpPr>
          <p:spPr>
            <a:xfrm>
              <a:off x="0" y="171449"/>
              <a:ext cx="11099800" cy="2364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Old Design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383B185-1802-BA93-559E-4DDC294C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200" y="228600"/>
            <a:ext cx="4883249" cy="9829800"/>
          </a:xfrm>
          <a:prstGeom prst="rect">
            <a:avLst/>
          </a:prstGeom>
        </p:spPr>
      </p:pic>
      <p:sp>
        <p:nvSpPr>
          <p:cNvPr id="12" name="Freeform 2">
            <a:extLst>
              <a:ext uri="{FF2B5EF4-FFF2-40B4-BE49-F238E27FC236}">
                <a16:creationId xmlns:a16="http://schemas.microsoft.com/office/drawing/2014/main" id="{74491E24-C6EC-2122-CA02-886734A1CFA1}"/>
              </a:ext>
            </a:extLst>
          </p:cNvPr>
          <p:cNvSpPr/>
          <p:nvPr/>
        </p:nvSpPr>
        <p:spPr>
          <a:xfrm rot="9598985">
            <a:off x="-8835305" y="4246195"/>
            <a:ext cx="12827964" cy="12081609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2619237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2C93F-2D97-67A9-6223-95F87169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BD734505-4CED-3F9F-4E57-F274AFE73772}"/>
              </a:ext>
            </a:extLst>
          </p:cNvPr>
          <p:cNvGrpSpPr/>
          <p:nvPr/>
        </p:nvGrpSpPr>
        <p:grpSpPr>
          <a:xfrm>
            <a:off x="666750" y="795337"/>
            <a:ext cx="11601450" cy="10316488"/>
            <a:chOff x="0" y="171449"/>
            <a:chExt cx="11099800" cy="26279005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056B1AE-B9D4-EAA7-AA02-C84CF8CE9646}"/>
                </a:ext>
              </a:extLst>
            </p:cNvPr>
            <p:cNvSpPr txBox="1"/>
            <p:nvPr/>
          </p:nvSpPr>
          <p:spPr>
            <a:xfrm>
              <a:off x="0" y="3543299"/>
              <a:ext cx="11099800" cy="22907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GB" sz="3600" b="1" dirty="0">
                  <a:solidFill>
                    <a:srgbClr val="2C3E50"/>
                  </a:solidFill>
                  <a:latin typeface="Georgia" panose="02040502050405020303" pitchFamily="18" charset="0"/>
                  <a:ea typeface="HK Grotesk Light"/>
                  <a:cs typeface="HK Grotesk Light"/>
                  <a:sym typeface="HK Grotesk Light"/>
                </a:rPr>
                <a:t>Key Improvements</a:t>
              </a:r>
            </a:p>
            <a:p>
              <a:pPr>
                <a:lnSpc>
                  <a:spcPts val="3900"/>
                </a:lnSpc>
              </a:pPr>
              <a:endParaRPr lang="en-GB" sz="2800" b="1" dirty="0">
                <a:solidFill>
                  <a:srgbClr val="2C3E50"/>
                </a:solidFill>
                <a:latin typeface="Georgia" panose="02040502050405020303" pitchFamily="18" charset="0"/>
                <a:ea typeface="HK Grotesk Light"/>
                <a:cs typeface="HK Grotesk Light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Clear and organized layout with strong visual hierarchy.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2C3E50"/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Interactive elements visible and intuitive (checkboxes, confirm selection).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2C3E50"/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Logical grouping of information and sections.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2C3E50"/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Consistent formatting and language.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2C3E50"/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Easy to read, compare, and understand key data.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2C3E50"/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Navigation aligned and visually separated.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2C3E50"/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Helpful notes and feedback sections.</a:t>
              </a:r>
            </a:p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chemeClr val="accent1">
                    <a:lumMod val="75000"/>
                  </a:schemeClr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7F52836-077C-E3A9-3FEC-D474CC4F428C}"/>
                </a:ext>
              </a:extLst>
            </p:cNvPr>
            <p:cNvSpPr txBox="1"/>
            <p:nvPr/>
          </p:nvSpPr>
          <p:spPr>
            <a:xfrm>
              <a:off x="0" y="171449"/>
              <a:ext cx="11099800" cy="2364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New Design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200C248-698C-6A75-B39A-9616DF38C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0" y="125866"/>
            <a:ext cx="4495800" cy="1003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BECCD3-55DB-B5E8-A241-40F527CB3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F612AF0C-D937-3D6F-F0E2-B10182A41CAD}"/>
              </a:ext>
            </a:extLst>
          </p:cNvPr>
          <p:cNvGrpSpPr/>
          <p:nvPr/>
        </p:nvGrpSpPr>
        <p:grpSpPr>
          <a:xfrm>
            <a:off x="666750" y="-114299"/>
            <a:ext cx="17621250" cy="1628650"/>
            <a:chOff x="0" y="171449"/>
            <a:chExt cx="11099800" cy="5189960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495BABD-F428-2EE4-35FC-22F902A363AE}"/>
                </a:ext>
              </a:extLst>
            </p:cNvPr>
            <p:cNvSpPr txBox="1"/>
            <p:nvPr/>
          </p:nvSpPr>
          <p:spPr>
            <a:xfrm>
              <a:off x="0" y="3543300"/>
              <a:ext cx="11099800" cy="1818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BDAF68E-63DB-9F15-FFB7-597C4956C10C}"/>
                </a:ext>
              </a:extLst>
            </p:cNvPr>
            <p:cNvSpPr txBox="1"/>
            <p:nvPr/>
          </p:nvSpPr>
          <p:spPr>
            <a:xfrm>
              <a:off x="0" y="171449"/>
              <a:ext cx="11099800" cy="3338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     Old Design                                    New design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572D5A2-CB5F-6DBA-CEA7-C01A2AB30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33295"/>
            <a:ext cx="4520345" cy="9107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F1F465-48FF-66D2-1999-0EDA46EF1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184" y="951434"/>
            <a:ext cx="4191929" cy="91829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8258DE-8BD6-2551-A0B9-ED15FE213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9969" y="933295"/>
            <a:ext cx="4105487" cy="91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58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22C1F2-31EE-132B-B156-399D240DB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133AD275-9C23-91EF-F530-A101C0A38423}"/>
              </a:ext>
            </a:extLst>
          </p:cNvPr>
          <p:cNvGrpSpPr/>
          <p:nvPr/>
        </p:nvGrpSpPr>
        <p:grpSpPr>
          <a:xfrm>
            <a:off x="651510" y="795337"/>
            <a:ext cx="11616690" cy="7499407"/>
            <a:chOff x="-20894" y="171449"/>
            <a:chExt cx="11120694" cy="16844958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64EED4A-9FC7-0930-F682-7766612128D1}"/>
                </a:ext>
              </a:extLst>
            </p:cNvPr>
            <p:cNvSpPr txBox="1"/>
            <p:nvPr/>
          </p:nvSpPr>
          <p:spPr>
            <a:xfrm>
              <a:off x="-20894" y="3557432"/>
              <a:ext cx="11099800" cy="1345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r>
                <a:rPr lang="en-GB" sz="30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  <a:ea typeface="HK Grotesk Light"/>
                  <a:cs typeface="HK Grotesk Light"/>
                  <a:sym typeface="HK Grotesk Light"/>
                </a:rPr>
                <a:t>Problems</a:t>
              </a:r>
            </a:p>
            <a:p>
              <a:pPr lvl="0">
                <a:lnSpc>
                  <a:spcPts val="3900"/>
                </a:lnSpc>
              </a:pPr>
              <a:endParaRPr lang="en-GB" sz="3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ea typeface="HK Grotesk Light"/>
                <a:cs typeface="HK Grotesk Light"/>
                <a:sym typeface="HK Grotesk Light"/>
              </a:endParaRP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300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Weak visual hierarchy with no clear distinction between elements.</a:t>
              </a: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3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300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Poorly organized and crowded content.</a:t>
              </a: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3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300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Unclear data presentation with high text density.</a:t>
              </a: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3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300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Lack of separators and visual grouping.</a:t>
              </a: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3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300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Weak user experience that requires extra effort</a:t>
              </a:r>
            </a:p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A596BF1-8072-32A7-BE5A-809215E2A20D}"/>
                </a:ext>
              </a:extLst>
            </p:cNvPr>
            <p:cNvSpPr txBox="1"/>
            <p:nvPr/>
          </p:nvSpPr>
          <p:spPr>
            <a:xfrm>
              <a:off x="0" y="171449"/>
              <a:ext cx="11099800" cy="2637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Old Design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F8C573B-F3EC-2482-7F0F-EEA1BAAB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4319" y="406864"/>
            <a:ext cx="4520345" cy="9107659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F5384753-4662-5FD2-8019-5C4ECC403E93}"/>
              </a:ext>
            </a:extLst>
          </p:cNvPr>
          <p:cNvSpPr/>
          <p:nvPr/>
        </p:nvSpPr>
        <p:spPr>
          <a:xfrm rot="9598985">
            <a:off x="-8759106" y="4383276"/>
            <a:ext cx="12827964" cy="12081609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42116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0DC319-4314-6E1E-8B68-BF10A5DC6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2F85E1C0-0177-8A04-F289-3130760A0A65}"/>
              </a:ext>
            </a:extLst>
          </p:cNvPr>
          <p:cNvGrpSpPr/>
          <p:nvPr/>
        </p:nvGrpSpPr>
        <p:grpSpPr>
          <a:xfrm>
            <a:off x="533400" y="673682"/>
            <a:ext cx="9144000" cy="9182947"/>
            <a:chOff x="0" y="171449"/>
            <a:chExt cx="11274404" cy="18150989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955F603-35B0-66B6-BCDF-6FD8558E2CDA}"/>
                </a:ext>
              </a:extLst>
            </p:cNvPr>
            <p:cNvSpPr txBox="1"/>
            <p:nvPr/>
          </p:nvSpPr>
          <p:spPr>
            <a:xfrm>
              <a:off x="174604" y="3158219"/>
              <a:ext cx="11099800" cy="15164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GB" sz="2800" b="1" dirty="0">
                  <a:solidFill>
                    <a:srgbClr val="2C3E50"/>
                  </a:solidFill>
                  <a:latin typeface="Georgia" panose="02040502050405020303" pitchFamily="18" charset="0"/>
                  <a:ea typeface="HK Grotesk Light"/>
                  <a:cs typeface="HK Grotesk Light"/>
                  <a:sym typeface="HK Grotesk Light"/>
                </a:rPr>
                <a:t>Key Improvements</a:t>
              </a:r>
            </a:p>
            <a:p>
              <a:pPr>
                <a:lnSpc>
                  <a:spcPts val="3900"/>
                </a:lnSpc>
              </a:pPr>
              <a:endParaRPr lang="en-GB" sz="2800" b="1" dirty="0">
                <a:solidFill>
                  <a:srgbClr val="2C3E50"/>
                </a:solidFill>
                <a:latin typeface="Georgia" panose="02040502050405020303" pitchFamily="18" charset="0"/>
                <a:ea typeface="HK Grotesk Light"/>
                <a:cs typeface="HK Grotesk Light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Clear visual hierarchy that highlights important information.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2C3E50"/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Well-organized content with logical sections and proper spacing.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2C3E50"/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Easy and clear data presentation using labels and visual elements.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2C3E50"/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Information arranged by priority for quick access.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2C3E50"/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Smooth, professional, and user-friendly experience</a:t>
              </a:r>
            </a:p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06FB8FD-3816-358C-A785-9C22A6239533}"/>
                </a:ext>
              </a:extLst>
            </p:cNvPr>
            <p:cNvSpPr txBox="1"/>
            <p:nvPr/>
          </p:nvSpPr>
          <p:spPr>
            <a:xfrm>
              <a:off x="0" y="171449"/>
              <a:ext cx="11099800" cy="2364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New Design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BED1009-6F88-2877-A4D6-5635CE2E1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552027"/>
            <a:ext cx="4191929" cy="91829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4B0561-AEFF-F974-247F-5381D0FA1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929" y="552027"/>
            <a:ext cx="4105487" cy="91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01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66750" y="795337"/>
            <a:ext cx="9010650" cy="5714297"/>
            <a:chOff x="0" y="171449"/>
            <a:chExt cx="11099800" cy="10141693"/>
          </a:xfrm>
        </p:grpSpPr>
        <p:sp>
          <p:nvSpPr>
            <p:cNvPr id="5" name="TextBox 5"/>
            <p:cNvSpPr txBox="1"/>
            <p:nvPr/>
          </p:nvSpPr>
          <p:spPr>
            <a:xfrm>
              <a:off x="0" y="3543298"/>
              <a:ext cx="11099800" cy="6769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/>
              <a:r>
                <a:rPr lang="en-GB" sz="3600" b="1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Egypt’s Trains is a mobile app to search train trips across Egyptian cities.</a:t>
              </a:r>
            </a:p>
            <a:p>
              <a:pPr lvl="0"/>
              <a:endParaRPr lang="en-GB" sz="36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/>
              <a:r>
                <a:rPr lang="en-GB" sz="3600" b="1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Our goal was to redesign it using HCI principles to make it easier and more enjoyable to use</a:t>
              </a:r>
              <a:r>
                <a:rPr lang="en-GB" sz="36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.</a:t>
              </a:r>
            </a:p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1449"/>
              <a:ext cx="11099800" cy="1565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Introduction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7E4126D-23D2-1912-B1AF-DFCD9605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941546"/>
            <a:ext cx="8827136" cy="732173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EDE62C-42B2-D462-95C3-13328C6B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8156C300-7522-44F4-BBEE-D1851E44EB56}"/>
              </a:ext>
            </a:extLst>
          </p:cNvPr>
          <p:cNvGrpSpPr/>
          <p:nvPr/>
        </p:nvGrpSpPr>
        <p:grpSpPr>
          <a:xfrm>
            <a:off x="666750" y="-190500"/>
            <a:ext cx="17849850" cy="1656649"/>
            <a:chOff x="0" y="171449"/>
            <a:chExt cx="11099800" cy="4302391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0C55A3D-2EE8-D2E6-24AE-0121A88C2804}"/>
                </a:ext>
              </a:extLst>
            </p:cNvPr>
            <p:cNvSpPr txBox="1"/>
            <p:nvPr/>
          </p:nvSpPr>
          <p:spPr>
            <a:xfrm>
              <a:off x="0" y="3543298"/>
              <a:ext cx="11099800" cy="930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0B3C6DA-4AF0-2F2E-61EF-224B5FF59F95}"/>
                </a:ext>
              </a:extLst>
            </p:cNvPr>
            <p:cNvSpPr txBox="1"/>
            <p:nvPr/>
          </p:nvSpPr>
          <p:spPr>
            <a:xfrm>
              <a:off x="0" y="171449"/>
              <a:ext cx="11099800" cy="2720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                   Old Design                 New Design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5243FED-FE8D-B0CF-9EC4-F6370351F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952499"/>
            <a:ext cx="4419600" cy="9229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320577-3F5F-3D23-684C-B96F703B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960119"/>
            <a:ext cx="4504345" cy="9075421"/>
          </a:xfrm>
          <a:prstGeom prst="rect">
            <a:avLst/>
          </a:prstGeom>
        </p:spPr>
      </p:pic>
      <p:sp>
        <p:nvSpPr>
          <p:cNvPr id="11" name="Freeform 2">
            <a:extLst>
              <a:ext uri="{FF2B5EF4-FFF2-40B4-BE49-F238E27FC236}">
                <a16:creationId xmlns:a16="http://schemas.microsoft.com/office/drawing/2014/main" id="{B3C7C152-A6FD-CF8C-0427-00FB0A613818}"/>
              </a:ext>
            </a:extLst>
          </p:cNvPr>
          <p:cNvSpPr/>
          <p:nvPr/>
        </p:nvSpPr>
        <p:spPr>
          <a:xfrm rot="9330000">
            <a:off x="-11187283" y="-4990454"/>
            <a:ext cx="16735189" cy="11051664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8184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4C7392-18B3-D244-E12F-3D5F2A1F9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3A655D6F-2C85-5447-4CA0-1C12705F2BA3}"/>
              </a:ext>
            </a:extLst>
          </p:cNvPr>
          <p:cNvGrpSpPr/>
          <p:nvPr/>
        </p:nvGrpSpPr>
        <p:grpSpPr>
          <a:xfrm>
            <a:off x="838200" y="266700"/>
            <a:ext cx="17678400" cy="2154567"/>
            <a:chOff x="0" y="924599"/>
            <a:chExt cx="11099800" cy="3549241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2819371-CD4E-4A3C-8BC2-4624A8A32107}"/>
                </a:ext>
              </a:extLst>
            </p:cNvPr>
            <p:cNvSpPr txBox="1"/>
            <p:nvPr/>
          </p:nvSpPr>
          <p:spPr>
            <a:xfrm>
              <a:off x="0" y="3543298"/>
              <a:ext cx="11099800" cy="930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7095AE4-660F-2907-9901-D95B43D4662F}"/>
                </a:ext>
              </a:extLst>
            </p:cNvPr>
            <p:cNvSpPr txBox="1"/>
            <p:nvPr/>
          </p:nvSpPr>
          <p:spPr>
            <a:xfrm>
              <a:off x="0" y="924599"/>
              <a:ext cx="10860580" cy="17994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</a:t>
              </a:r>
              <a:r>
                <a:rPr lang="en-US" sz="66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Old Design            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237482B-9B27-F376-F3E0-858E0C5E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0" y="289560"/>
            <a:ext cx="4800599" cy="9672318"/>
          </a:xfrm>
          <a:prstGeom prst="rect">
            <a:avLst/>
          </a:prstGeom>
        </p:spPr>
      </p:pic>
      <p:sp>
        <p:nvSpPr>
          <p:cNvPr id="11" name="Freeform 2">
            <a:extLst>
              <a:ext uri="{FF2B5EF4-FFF2-40B4-BE49-F238E27FC236}">
                <a16:creationId xmlns:a16="http://schemas.microsoft.com/office/drawing/2014/main" id="{F6B9D5A2-C14E-144B-5987-B7838E68097F}"/>
              </a:ext>
            </a:extLst>
          </p:cNvPr>
          <p:cNvSpPr/>
          <p:nvPr/>
        </p:nvSpPr>
        <p:spPr>
          <a:xfrm rot="9598985">
            <a:off x="-9155128" y="1026558"/>
            <a:ext cx="14130025" cy="18839098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314881-8F82-EB81-FF2C-E655B206FE62}"/>
              </a:ext>
            </a:extLst>
          </p:cNvPr>
          <p:cNvSpPr txBox="1"/>
          <p:nvPr/>
        </p:nvSpPr>
        <p:spPr>
          <a:xfrm>
            <a:off x="838201" y="1856381"/>
            <a:ext cx="1127760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Bahnschrift" panose="020B0502040204020203" pitchFamily="34" charset="0"/>
              </a:rPr>
              <a:t>Problems</a:t>
            </a:r>
          </a:p>
          <a:p>
            <a:endParaRPr lang="en-GB" sz="3600" b="1" dirty="0">
              <a:solidFill>
                <a:schemeClr val="tx2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Inconsistent layout and alignment.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Poor and illogical information organization.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Unclear interaction with no selection or confirmation feedback.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Disorganized navigation and inconsistent formatting.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Mixed language and price formats.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Weak and tiring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356361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1B743B-4CDA-A427-6EC2-959688146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D03C63E4-BA65-702F-AD7F-15936696FCDA}"/>
              </a:ext>
            </a:extLst>
          </p:cNvPr>
          <p:cNvGrpSpPr/>
          <p:nvPr/>
        </p:nvGrpSpPr>
        <p:grpSpPr>
          <a:xfrm>
            <a:off x="838200" y="266700"/>
            <a:ext cx="17678400" cy="2154567"/>
            <a:chOff x="0" y="924599"/>
            <a:chExt cx="11099800" cy="3549241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2943A02-4D79-10DB-710E-42193C6010E1}"/>
                </a:ext>
              </a:extLst>
            </p:cNvPr>
            <p:cNvSpPr txBox="1"/>
            <p:nvPr/>
          </p:nvSpPr>
          <p:spPr>
            <a:xfrm>
              <a:off x="0" y="3543298"/>
              <a:ext cx="11099800" cy="930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79141C8-2FB2-EB34-EEB6-07E475F1644D}"/>
                </a:ext>
              </a:extLst>
            </p:cNvPr>
            <p:cNvSpPr txBox="1"/>
            <p:nvPr/>
          </p:nvSpPr>
          <p:spPr>
            <a:xfrm>
              <a:off x="0" y="924599"/>
              <a:ext cx="10860580" cy="17994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</a:t>
              </a:r>
              <a:r>
                <a:rPr lang="en-US" sz="66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New Design            </a:t>
              </a:r>
            </a:p>
          </p:txBody>
        </p:sp>
      </p:grpSp>
      <p:sp>
        <p:nvSpPr>
          <p:cNvPr id="11" name="Freeform 2">
            <a:extLst>
              <a:ext uri="{FF2B5EF4-FFF2-40B4-BE49-F238E27FC236}">
                <a16:creationId xmlns:a16="http://schemas.microsoft.com/office/drawing/2014/main" id="{5A3F9767-7594-CCED-121D-D52127CDB64B}"/>
              </a:ext>
            </a:extLst>
          </p:cNvPr>
          <p:cNvSpPr/>
          <p:nvPr/>
        </p:nvSpPr>
        <p:spPr>
          <a:xfrm rot="9598985">
            <a:off x="-10872363" y="1330422"/>
            <a:ext cx="16334527" cy="19497704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7E4FBB-F5B3-0D56-96C7-520D7217A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0" y="22860"/>
            <a:ext cx="4787507" cy="9997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20FD6D-ECEC-951A-C102-A42E82965B4F}"/>
              </a:ext>
            </a:extLst>
          </p:cNvPr>
          <p:cNvSpPr txBox="1"/>
          <p:nvPr/>
        </p:nvSpPr>
        <p:spPr>
          <a:xfrm>
            <a:off x="1066800" y="3314700"/>
            <a:ext cx="1600962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Clear visual hierarchy and structured headings.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Intuitive interaction with clear selection and confirmation.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Well-organized information with grouped options and summary.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Consistent language, spacing, and price formatting.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Clear and organized navigation.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Better overall user experience.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7B29E-5D44-3749-4A7F-521E77147B3D}"/>
              </a:ext>
            </a:extLst>
          </p:cNvPr>
          <p:cNvSpPr txBox="1"/>
          <p:nvPr/>
        </p:nvSpPr>
        <p:spPr>
          <a:xfrm>
            <a:off x="1066800" y="2538677"/>
            <a:ext cx="15598140" cy="562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900"/>
              </a:lnSpc>
            </a:pPr>
            <a:r>
              <a:rPr lang="en-GB" sz="3200" b="1" dirty="0">
                <a:solidFill>
                  <a:srgbClr val="2C3E50"/>
                </a:solidFill>
                <a:latin typeface="Georgia" panose="02040502050405020303" pitchFamily="18" charset="0"/>
                <a:ea typeface="HK Grotesk Light"/>
                <a:cs typeface="HK Grotesk Light"/>
                <a:sym typeface="HK Grotesk Light"/>
              </a:rPr>
              <a:t>Key Improvements</a:t>
            </a:r>
          </a:p>
        </p:txBody>
      </p:sp>
    </p:spTree>
    <p:extLst>
      <p:ext uri="{BB962C8B-B14F-4D97-AF65-F5344CB8AC3E}">
        <p14:creationId xmlns:p14="http://schemas.microsoft.com/office/powerpoint/2010/main" val="339981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0368B2-B749-47EC-F125-BCAA2BC84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29860AC6-D8F9-C70D-2184-48DB200D3F7F}"/>
              </a:ext>
            </a:extLst>
          </p:cNvPr>
          <p:cNvGrpSpPr/>
          <p:nvPr/>
        </p:nvGrpSpPr>
        <p:grpSpPr>
          <a:xfrm>
            <a:off x="838200" y="-266700"/>
            <a:ext cx="17678400" cy="2687967"/>
            <a:chOff x="0" y="45923"/>
            <a:chExt cx="11099800" cy="4427917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50FBD5B-AA80-FD4B-A585-1DB610C53719}"/>
                </a:ext>
              </a:extLst>
            </p:cNvPr>
            <p:cNvSpPr txBox="1"/>
            <p:nvPr/>
          </p:nvSpPr>
          <p:spPr>
            <a:xfrm>
              <a:off x="0" y="3543298"/>
              <a:ext cx="11099800" cy="930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7ADF7F8-5B34-BB26-9A05-4595A085730F}"/>
                </a:ext>
              </a:extLst>
            </p:cNvPr>
            <p:cNvSpPr txBox="1"/>
            <p:nvPr/>
          </p:nvSpPr>
          <p:spPr>
            <a:xfrm>
              <a:off x="0" y="45923"/>
              <a:ext cx="10812736" cy="1725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                  Old Design          New Design         </a:t>
              </a:r>
            </a:p>
          </p:txBody>
        </p:sp>
      </p:grpSp>
      <p:sp>
        <p:nvSpPr>
          <p:cNvPr id="11" name="Freeform 2">
            <a:extLst>
              <a:ext uri="{FF2B5EF4-FFF2-40B4-BE49-F238E27FC236}">
                <a16:creationId xmlns:a16="http://schemas.microsoft.com/office/drawing/2014/main" id="{717C8E5C-F4FA-643D-6A7F-19ED98D7240A}"/>
              </a:ext>
            </a:extLst>
          </p:cNvPr>
          <p:cNvSpPr/>
          <p:nvPr/>
        </p:nvSpPr>
        <p:spPr>
          <a:xfrm rot="8444986">
            <a:off x="-11116972" y="-4143935"/>
            <a:ext cx="16735189" cy="11051664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88508-8FFA-1B8F-6790-574F546C6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952500"/>
            <a:ext cx="4600575" cy="914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A1208-3F45-92EB-98F8-652FD2D51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952500"/>
            <a:ext cx="48768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41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C4884-CFC9-CCC3-474C-051FCFB90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BAFACB65-4F9C-ABBA-7995-A5D6D6F92CBE}"/>
              </a:ext>
            </a:extLst>
          </p:cNvPr>
          <p:cNvGrpSpPr/>
          <p:nvPr/>
        </p:nvGrpSpPr>
        <p:grpSpPr>
          <a:xfrm>
            <a:off x="762000" y="342900"/>
            <a:ext cx="12115800" cy="7787234"/>
            <a:chOff x="0" y="924599"/>
            <a:chExt cx="11099800" cy="6476740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77BF88D-2BDF-A892-538E-88CAE84D817E}"/>
                </a:ext>
              </a:extLst>
            </p:cNvPr>
            <p:cNvSpPr txBox="1"/>
            <p:nvPr/>
          </p:nvSpPr>
          <p:spPr>
            <a:xfrm>
              <a:off x="0" y="3543298"/>
              <a:ext cx="11099800" cy="930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7C49C69-F46D-9D62-C218-C82DB4294498}"/>
                </a:ext>
              </a:extLst>
            </p:cNvPr>
            <p:cNvSpPr txBox="1"/>
            <p:nvPr/>
          </p:nvSpPr>
          <p:spPr>
            <a:xfrm>
              <a:off x="0" y="924599"/>
              <a:ext cx="10860580" cy="64767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</a:t>
              </a:r>
              <a:r>
                <a:rPr lang="en-US" sz="80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Old Design</a:t>
              </a:r>
            </a:p>
            <a:p>
              <a:pPr marL="0" lvl="0" indent="0" algn="l">
                <a:lnSpc>
                  <a:spcPts val="8799"/>
                </a:lnSpc>
              </a:pPr>
              <a:r>
                <a:rPr lang="en-US" sz="3200" b="1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Problems</a:t>
              </a:r>
            </a:p>
            <a:p>
              <a:pPr marL="457200" lvl="0" indent="-457200">
                <a:lnSpc>
                  <a:spcPts val="8799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Limited Login: Only Google sign-in; no sign-up or recovery options.</a:t>
              </a:r>
            </a:p>
            <a:p>
              <a:pPr marL="457200" lvl="0" indent="-457200">
                <a:lnSpc>
                  <a:spcPts val="8799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Weak Layout: Disorganized elements and excessive empty space.</a:t>
              </a:r>
            </a:p>
            <a:p>
              <a:pPr marL="457200" lvl="0" indent="-457200">
                <a:lnSpc>
                  <a:spcPts val="8799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​Poor Aesthetics: Unbalanced </a:t>
              </a:r>
              <a:r>
                <a:rPr lang="en-GB" sz="2800" dirty="0" err="1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colors</a:t>
              </a:r>
              <a:r>
                <a:rPr lang="en-GB" sz="28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and inconsistent language (Arabic/English).</a:t>
              </a:r>
              <a:r>
                <a:rPr lang="en-US" sz="28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</a:t>
              </a:r>
            </a:p>
            <a:p>
              <a:pPr marL="0" lvl="0" indent="0" algn="l">
                <a:lnSpc>
                  <a:spcPts val="8799"/>
                </a:lnSpc>
              </a:pPr>
              <a:r>
                <a:rPr lang="en-US" sz="66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       </a:t>
              </a:r>
            </a:p>
          </p:txBody>
        </p:sp>
      </p:grpSp>
      <p:sp>
        <p:nvSpPr>
          <p:cNvPr id="11" name="Freeform 2">
            <a:extLst>
              <a:ext uri="{FF2B5EF4-FFF2-40B4-BE49-F238E27FC236}">
                <a16:creationId xmlns:a16="http://schemas.microsoft.com/office/drawing/2014/main" id="{4B277757-89CD-4BD8-7348-9C8FCDC36E84}"/>
              </a:ext>
            </a:extLst>
          </p:cNvPr>
          <p:cNvSpPr/>
          <p:nvPr/>
        </p:nvSpPr>
        <p:spPr>
          <a:xfrm rot="2792866">
            <a:off x="-11459771" y="3777496"/>
            <a:ext cx="16735189" cy="11051664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437C22-35BA-CDDF-1A1C-D27C6D0AB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3040" y="145537"/>
            <a:ext cx="5029200" cy="99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18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124188-C9A3-5A31-9A70-DA4F2255A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CED47052-A21C-1356-ED9F-8C2D3E894370}"/>
              </a:ext>
            </a:extLst>
          </p:cNvPr>
          <p:cNvGrpSpPr/>
          <p:nvPr/>
        </p:nvGrpSpPr>
        <p:grpSpPr>
          <a:xfrm>
            <a:off x="838200" y="266700"/>
            <a:ext cx="17678400" cy="2154567"/>
            <a:chOff x="0" y="924599"/>
            <a:chExt cx="11099800" cy="3549241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31D8126-AB50-F979-1C55-CE80A7ED3196}"/>
                </a:ext>
              </a:extLst>
            </p:cNvPr>
            <p:cNvSpPr txBox="1"/>
            <p:nvPr/>
          </p:nvSpPr>
          <p:spPr>
            <a:xfrm>
              <a:off x="0" y="3543298"/>
              <a:ext cx="11099800" cy="930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D0CD389-CA64-3F15-3F42-F7BCE5D77913}"/>
                </a:ext>
              </a:extLst>
            </p:cNvPr>
            <p:cNvSpPr txBox="1"/>
            <p:nvPr/>
          </p:nvSpPr>
          <p:spPr>
            <a:xfrm>
              <a:off x="0" y="924599"/>
              <a:ext cx="10860580" cy="18853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</a:t>
              </a:r>
              <a:r>
                <a:rPr lang="en-US" sz="80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New Design            </a:t>
              </a:r>
            </a:p>
          </p:txBody>
        </p:sp>
      </p:grpSp>
      <p:sp>
        <p:nvSpPr>
          <p:cNvPr id="11" name="Freeform 2">
            <a:extLst>
              <a:ext uri="{FF2B5EF4-FFF2-40B4-BE49-F238E27FC236}">
                <a16:creationId xmlns:a16="http://schemas.microsoft.com/office/drawing/2014/main" id="{6DB4D3BE-543B-F24F-9709-82AC12F4A715}"/>
              </a:ext>
            </a:extLst>
          </p:cNvPr>
          <p:cNvSpPr/>
          <p:nvPr/>
        </p:nvSpPr>
        <p:spPr>
          <a:xfrm rot="9607236">
            <a:off x="-10784852" y="5125970"/>
            <a:ext cx="15607974" cy="13700588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5E7770-AE5E-44B7-C319-D96C19A8471A}"/>
              </a:ext>
            </a:extLst>
          </p:cNvPr>
          <p:cNvSpPr txBox="1"/>
          <p:nvPr/>
        </p:nvSpPr>
        <p:spPr>
          <a:xfrm>
            <a:off x="685800" y="1901076"/>
            <a:ext cx="11353800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2C3E50"/>
                </a:solidFill>
                <a:latin typeface="Georgia" panose="02040502050405020303" pitchFamily="18" charset="0"/>
                <a:ea typeface="HK Grotesk Light"/>
                <a:cs typeface="HK Grotesk Light"/>
                <a:sym typeface="HK Grotesk Light"/>
              </a:rPr>
              <a:t>Key Improvements</a:t>
            </a: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Flexible Access: Added Email, Phone, and Google login options.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​Full User Flow: Included "Sign Up" and "Forgot Password" features.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​Clean Card UI: Grouped elements into a focused, </a:t>
            </a:r>
            <a:r>
              <a:rPr lang="en-GB" sz="2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centered</a:t>
            </a:r>
            <a:r>
              <a:rPr lang="en-GB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card design.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​Optimized Layout: Removed empty spaces for better focus.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​Unified Language: Standardized to English for a professional, global feel.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93A1F6-2840-7C7F-2217-FD325E532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0" y="142875"/>
            <a:ext cx="5334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70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F4666-77CD-0509-26C0-8B009EC8C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41064750-298D-E346-0AF9-E3E17F41927F}"/>
              </a:ext>
            </a:extLst>
          </p:cNvPr>
          <p:cNvGrpSpPr/>
          <p:nvPr/>
        </p:nvGrpSpPr>
        <p:grpSpPr>
          <a:xfrm>
            <a:off x="838200" y="-361836"/>
            <a:ext cx="17678400" cy="2783103"/>
            <a:chOff x="0" y="-110795"/>
            <a:chExt cx="11099800" cy="4584635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212C598-0B24-A307-4B99-60EAD88638FD}"/>
                </a:ext>
              </a:extLst>
            </p:cNvPr>
            <p:cNvSpPr txBox="1"/>
            <p:nvPr/>
          </p:nvSpPr>
          <p:spPr>
            <a:xfrm>
              <a:off x="0" y="3543298"/>
              <a:ext cx="11099800" cy="930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9A249B6-D4EB-4A8E-270E-BB131826EA67}"/>
                </a:ext>
              </a:extLst>
            </p:cNvPr>
            <p:cNvSpPr txBox="1"/>
            <p:nvPr/>
          </p:nvSpPr>
          <p:spPr>
            <a:xfrm>
              <a:off x="0" y="-110795"/>
              <a:ext cx="10812736" cy="1725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               </a:t>
              </a:r>
              <a:r>
                <a:rPr lang="en-US" sz="40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Old Design                         New Design          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EF2E78A-DC32-AF64-EEC7-41A768BC3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781050"/>
            <a:ext cx="4302690" cy="872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500263-615A-9581-2A2B-36EDF176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0" y="0"/>
            <a:ext cx="4495800" cy="10287000"/>
          </a:xfrm>
          <a:prstGeom prst="rect">
            <a:avLst/>
          </a:prstGeom>
        </p:spPr>
      </p:pic>
      <p:sp>
        <p:nvSpPr>
          <p:cNvPr id="9" name="Freeform 2">
            <a:extLst>
              <a:ext uri="{FF2B5EF4-FFF2-40B4-BE49-F238E27FC236}">
                <a16:creationId xmlns:a16="http://schemas.microsoft.com/office/drawing/2014/main" id="{99DEA17C-1FFF-E64C-0497-5BEDB2912ED5}"/>
              </a:ext>
            </a:extLst>
          </p:cNvPr>
          <p:cNvSpPr/>
          <p:nvPr/>
        </p:nvSpPr>
        <p:spPr>
          <a:xfrm rot="8266239">
            <a:off x="-4540336" y="6333307"/>
            <a:ext cx="8157874" cy="8686531"/>
          </a:xfrm>
          <a:custGeom>
            <a:avLst/>
            <a:gdLst/>
            <a:ahLst/>
            <a:cxnLst/>
            <a:rect l="l" t="t" r="r" b="b"/>
            <a:pathLst>
              <a:path w="8157874" h="9711754">
                <a:moveTo>
                  <a:pt x="0" y="0"/>
                </a:moveTo>
                <a:lnTo>
                  <a:pt x="8157874" y="0"/>
                </a:lnTo>
                <a:lnTo>
                  <a:pt x="8157874" y="9711754"/>
                </a:lnTo>
                <a:lnTo>
                  <a:pt x="0" y="9711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5678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F27193-74C7-DD23-C7AE-61C6C7A52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1218323F-DE86-4538-4F9D-B2D8C670944B}"/>
              </a:ext>
            </a:extLst>
          </p:cNvPr>
          <p:cNvGrpSpPr/>
          <p:nvPr/>
        </p:nvGrpSpPr>
        <p:grpSpPr>
          <a:xfrm>
            <a:off x="228600" y="266700"/>
            <a:ext cx="12801600" cy="8991600"/>
            <a:chOff x="0" y="-110795"/>
            <a:chExt cx="11099800" cy="5673571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3941B36-BA2D-3594-3906-186A26A542A0}"/>
                </a:ext>
              </a:extLst>
            </p:cNvPr>
            <p:cNvSpPr txBox="1"/>
            <p:nvPr/>
          </p:nvSpPr>
          <p:spPr>
            <a:xfrm>
              <a:off x="0" y="3543298"/>
              <a:ext cx="11099800" cy="930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2B90E62-3266-515C-04BB-12F2B2A8F174}"/>
                </a:ext>
              </a:extLst>
            </p:cNvPr>
            <p:cNvSpPr txBox="1"/>
            <p:nvPr/>
          </p:nvSpPr>
          <p:spPr>
            <a:xfrm>
              <a:off x="0" y="-110795"/>
              <a:ext cx="10812736" cy="56735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</a:t>
              </a:r>
              <a:r>
                <a:rPr lang="en-US" sz="72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Old Design</a:t>
              </a:r>
            </a:p>
            <a:p>
              <a:pPr marL="0" lvl="0" indent="0" algn="l">
                <a:lnSpc>
                  <a:spcPts val="8799"/>
                </a:lnSpc>
              </a:pPr>
              <a:r>
                <a:rPr lang="en-US" sz="3600" b="1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</a:t>
              </a:r>
              <a:r>
                <a:rPr lang="en-US" sz="3600" b="1" dirty="0">
                  <a:solidFill>
                    <a:srgbClr val="2C3E50"/>
                  </a:solidFill>
                  <a:latin typeface="Gilda Display"/>
                  <a:ea typeface="Gilda Display"/>
                  <a:cs typeface="Akhbar MT" pitchFamily="2" charset="-78"/>
                  <a:sym typeface="Gilda Display"/>
                </a:rPr>
                <a:t>Problems</a:t>
              </a:r>
              <a:endParaRPr lang="en-GB" sz="3600" b="1" dirty="0">
                <a:solidFill>
                  <a:srgbClr val="2C3E50"/>
                </a:solidFill>
                <a:latin typeface="Arial" panose="020B0604020202020204" pitchFamily="34" charset="0"/>
                <a:ea typeface="Gilda Display"/>
                <a:cs typeface="Akhbar MT" pitchFamily="2" charset="-78"/>
                <a:sym typeface="Gilda Display"/>
              </a:endParaRPr>
            </a:p>
            <a:p>
              <a:pPr lvl="0">
                <a:lnSpc>
                  <a:spcPct val="200000"/>
                </a:lnSpc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Gilda Display"/>
                  <a:cs typeface="Arial" panose="020B0604020202020204" pitchFamily="34" charset="0"/>
                  <a:sym typeface="Gilda Display"/>
                </a:rPr>
                <a:t>•   Inefficient Inputs: Used dropdowns for simple "Yes/No" choices.</a:t>
              </a:r>
            </a:p>
            <a:p>
              <a:pPr marL="457200" lvl="0" indent="-4572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Gilda Display"/>
                  <a:cs typeface="Arial" panose="020B0604020202020204" pitchFamily="34" charset="0"/>
                  <a:sym typeface="Gilda Display"/>
                </a:rPr>
                <a:t>​High Friction: Too many clicks required for basic settings.</a:t>
              </a:r>
            </a:p>
            <a:p>
              <a:pPr marL="457200" lvl="0" indent="-4572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Gilda Display"/>
                  <a:cs typeface="Arial" panose="020B0604020202020204" pitchFamily="34" charset="0"/>
                  <a:sym typeface="Gilda Display"/>
                </a:rPr>
                <a:t>​Text-Heavy UI: Lack of icons makes navigation slow and boring.</a:t>
              </a:r>
            </a:p>
            <a:p>
              <a:pPr marL="457200" lvl="0" indent="-4572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Gilda Display"/>
                  <a:cs typeface="Arial" panose="020B0604020202020204" pitchFamily="34" charset="0"/>
                  <a:sym typeface="Gilda Display"/>
                </a:rPr>
                <a:t>​Cluttered Header: Too many unnecessary icons in the top bar.</a:t>
              </a:r>
            </a:p>
            <a:p>
              <a:pPr marL="457200" lvl="0" indent="-4572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Gilda Display"/>
                  <a:cs typeface="Arial" panose="020B0604020202020204" pitchFamily="34" charset="0"/>
                  <a:sym typeface="Gilda Display"/>
                </a:rPr>
                <a:t>​Poor Scaling: Ineffective use of available screen space.</a:t>
              </a:r>
              <a:endParaRPr lang="en-US" sz="2800" dirty="0">
                <a:solidFill>
                  <a:srgbClr val="2C3E50"/>
                </a:solidFill>
                <a:latin typeface="Arial" panose="020B0604020202020204" pitchFamily="34" charset="0"/>
                <a:ea typeface="Gilda Display"/>
                <a:cs typeface="Arial" panose="020B0604020202020204" pitchFamily="34" charset="0"/>
                <a:sym typeface="Gilda Display"/>
              </a:endParaRPr>
            </a:p>
            <a:p>
              <a:pPr marL="0" lvl="0" indent="0" algn="l">
                <a:lnSpc>
                  <a:spcPts val="8799"/>
                </a:lnSpc>
              </a:pPr>
              <a:r>
                <a:rPr lang="en-US" sz="60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                             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768E142-987A-5784-7BAA-D8C1B8FD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00" y="353483"/>
            <a:ext cx="4724400" cy="9580034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712498B5-E701-0E76-8489-00A23465BE9E}"/>
              </a:ext>
            </a:extLst>
          </p:cNvPr>
          <p:cNvSpPr/>
          <p:nvPr/>
        </p:nvSpPr>
        <p:spPr>
          <a:xfrm rot="9607236">
            <a:off x="-12096031" y="3338287"/>
            <a:ext cx="17027802" cy="16993863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7588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4F10A-8467-9F08-B6F7-030DCE646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7C3E59F-D3F4-4C94-B14E-8F976AA39B16}"/>
              </a:ext>
            </a:extLst>
          </p:cNvPr>
          <p:cNvGrpSpPr/>
          <p:nvPr/>
        </p:nvGrpSpPr>
        <p:grpSpPr>
          <a:xfrm>
            <a:off x="152400" y="266700"/>
            <a:ext cx="12496800" cy="6570710"/>
            <a:chOff x="-277495" y="-110795"/>
            <a:chExt cx="11377295" cy="8614877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1C6E6A0-53CE-A57B-71CD-F4CA7DFD2CFE}"/>
                </a:ext>
              </a:extLst>
            </p:cNvPr>
            <p:cNvSpPr txBox="1"/>
            <p:nvPr/>
          </p:nvSpPr>
          <p:spPr>
            <a:xfrm>
              <a:off x="0" y="3543298"/>
              <a:ext cx="11099800" cy="930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68F99B9-5CBB-D6D4-6367-E405CF6D41F3}"/>
                </a:ext>
              </a:extLst>
            </p:cNvPr>
            <p:cNvSpPr txBox="1"/>
            <p:nvPr/>
          </p:nvSpPr>
          <p:spPr>
            <a:xfrm>
              <a:off x="-277495" y="-110795"/>
              <a:ext cx="11090229" cy="86148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72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New Design</a:t>
              </a:r>
            </a:p>
            <a:p>
              <a:pPr marL="0" lvl="0" indent="0" algn="l">
                <a:lnSpc>
                  <a:spcPts val="8799"/>
                </a:lnSpc>
              </a:pPr>
              <a:r>
                <a:rPr lang="en-US" sz="4000" b="1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Problems</a:t>
              </a:r>
            </a:p>
            <a:p>
              <a:pPr marL="0" lvl="0" indent="0" algn="l">
                <a:lnSpc>
                  <a:spcPts val="8799"/>
                </a:lnSpc>
              </a:pPr>
              <a:r>
                <a:rPr lang="en-US" sz="72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. </a:t>
              </a:r>
              <a:r>
                <a:rPr lang="en-GB" sz="72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​</a:t>
              </a: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Gilda Display"/>
                  <a:cs typeface="Arial" panose="020B0604020202020204" pitchFamily="34" charset="0"/>
                  <a:sym typeface="Gilda Display"/>
                </a:rPr>
                <a:t>Smart Grouping: Organized settings into clear categories.</a:t>
              </a:r>
            </a:p>
            <a:p>
              <a:pPr lvl="0">
                <a:lnSpc>
                  <a:spcPts val="8799"/>
                </a:lnSpc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Gilda Display"/>
                  <a:cs typeface="Arial" panose="020B0604020202020204" pitchFamily="34" charset="0"/>
                  <a:sym typeface="Gilda Display"/>
                </a:rPr>
                <a:t>         •   ​Direct Access: Visible options and toggles instead of hidden menus. </a:t>
              </a:r>
            </a:p>
            <a:p>
              <a:pPr lvl="0">
                <a:lnSpc>
                  <a:spcPts val="8799"/>
                </a:lnSpc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Gilda Display"/>
                  <a:cs typeface="Arial" panose="020B0604020202020204" pitchFamily="34" charset="0"/>
                  <a:sym typeface="Gilda Display"/>
                </a:rPr>
                <a:t>         •    ​Enhanced Visuals: Added icons and a clear "Save" button.</a:t>
              </a:r>
            </a:p>
            <a:p>
              <a:pPr lvl="0">
                <a:lnSpc>
                  <a:spcPts val="8799"/>
                </a:lnSpc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Gilda Display"/>
                  <a:cs typeface="Arial" panose="020B0604020202020204" pitchFamily="34" charset="0"/>
                  <a:sym typeface="Gilda Display"/>
                </a:rPr>
                <a:t>          •  Clean Layout: Simplified header and better use of screen space</a:t>
              </a:r>
              <a:r>
                <a:rPr lang="en-US" sz="2800" dirty="0">
                  <a:solidFill>
                    <a:srgbClr val="2C3E50"/>
                  </a:solidFill>
                  <a:latin typeface="Arial" panose="020B0604020202020204" pitchFamily="34" charset="0"/>
                  <a:ea typeface="Gilda Display"/>
                  <a:cs typeface="Arial" panose="020B0604020202020204" pitchFamily="34" charset="0"/>
                  <a:sym typeface="Gilda Display"/>
                </a:rPr>
                <a:t>          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BF82C23-EDE2-06E0-D8F8-304EA8CE6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0" y="0"/>
            <a:ext cx="4495800" cy="10287000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DF915B9B-03B2-95A0-2002-49D80457FCE4}"/>
              </a:ext>
            </a:extLst>
          </p:cNvPr>
          <p:cNvSpPr/>
          <p:nvPr/>
        </p:nvSpPr>
        <p:spPr>
          <a:xfrm rot="9607236">
            <a:off x="-11039270" y="4828260"/>
            <a:ext cx="16053292" cy="13794731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339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66750" y="795338"/>
            <a:ext cx="12515850" cy="6557961"/>
            <a:chOff x="0" y="171450"/>
            <a:chExt cx="11099800" cy="8693733"/>
          </a:xfrm>
        </p:grpSpPr>
        <p:sp>
          <p:nvSpPr>
            <p:cNvPr id="5" name="TextBox 5"/>
            <p:cNvSpPr txBox="1"/>
            <p:nvPr/>
          </p:nvSpPr>
          <p:spPr>
            <a:xfrm>
              <a:off x="0" y="3543299"/>
              <a:ext cx="11099800" cy="5321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GB" sz="3200" dirty="0">
                  <a:solidFill>
                    <a:srgbClr val="2C3E50"/>
                  </a:solidFill>
                  <a:latin typeface="Arial Rounded MT Bold" panose="020F0704030504030204" pitchFamily="34" charset="0"/>
                  <a:ea typeface="HK Grotesk Light"/>
                  <a:cs typeface="HK Grotesk Light"/>
                  <a:sym typeface="HK Grotesk Light"/>
                </a:rPr>
                <a:t>Tasks completed faster</a:t>
              </a: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3200" dirty="0">
                <a:solidFill>
                  <a:srgbClr val="2C3E50"/>
                </a:solidFill>
                <a:latin typeface="Arial Rounded MT Bold" panose="020F0704030504030204" pitchFamily="34" charset="0"/>
                <a:ea typeface="HK Grotesk Light"/>
                <a:cs typeface="HK Grotesk Light"/>
                <a:sym typeface="HK Grotesk Light"/>
              </a:endParaRP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2C3E50"/>
                  </a:solidFill>
                  <a:latin typeface="Arial Rounded MT Bold" panose="020F0704030504030204" pitchFamily="34" charset="0"/>
                  <a:ea typeface="HK Grotesk Light"/>
                  <a:cs typeface="HK Grotesk Light"/>
                  <a:sym typeface="HK Grotesk Light"/>
                </a:rPr>
                <a:t>Fewer errors and confusion</a:t>
              </a: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3200" dirty="0">
                <a:solidFill>
                  <a:srgbClr val="2C3E50"/>
                </a:solidFill>
                <a:latin typeface="Arial Rounded MT Bold" panose="020F0704030504030204" pitchFamily="34" charset="0"/>
                <a:ea typeface="HK Grotesk Light"/>
                <a:cs typeface="HK Grotesk Light"/>
                <a:sym typeface="HK Grotesk Light"/>
              </a:endParaRP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2C3E50"/>
                  </a:solidFill>
                  <a:latin typeface="Arial Rounded MT Bold" panose="020F0704030504030204" pitchFamily="34" charset="0"/>
                  <a:ea typeface="HK Grotesk Light"/>
                  <a:cs typeface="HK Grotesk Light"/>
                  <a:sym typeface="HK Grotesk Light"/>
                </a:rPr>
                <a:t>Less mental effort</a:t>
              </a: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3200" dirty="0">
                <a:solidFill>
                  <a:srgbClr val="2C3E50"/>
                </a:solidFill>
                <a:latin typeface="Arial Rounded MT Bold" panose="020F0704030504030204" pitchFamily="34" charset="0"/>
                <a:ea typeface="HK Grotesk Light"/>
                <a:cs typeface="HK Grotesk Light"/>
                <a:sym typeface="HK Grotesk Light"/>
              </a:endParaRP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2C3E50"/>
                  </a:solidFill>
                  <a:latin typeface="Arial Rounded MT Bold" panose="020F0704030504030204" pitchFamily="34" charset="0"/>
                  <a:ea typeface="HK Grotesk Light"/>
                  <a:cs typeface="HK Grotesk Light"/>
                  <a:sym typeface="HK Grotesk Light"/>
                </a:rPr>
                <a:t>A more comfortable, professional feel</a:t>
              </a:r>
              <a:endParaRPr lang="en-US" sz="3200" dirty="0">
                <a:solidFill>
                  <a:srgbClr val="2C3E50"/>
                </a:solidFill>
                <a:latin typeface="Arial Rounded MT Bold" panose="020F0704030504030204" pitchFamily="34" charset="0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1450"/>
              <a:ext cx="11099800" cy="3052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799"/>
                </a:lnSpc>
              </a:pPr>
              <a:r>
                <a:rPr lang="en-GB" sz="8800" b="1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Impact of Redesign</a:t>
              </a:r>
            </a:p>
            <a:p>
              <a:pPr marL="0" lvl="0" indent="0" algn="l">
                <a:lnSpc>
                  <a:spcPts val="8799"/>
                </a:lnSpc>
              </a:pPr>
              <a:endParaRPr lang="en-US" sz="8799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7" name="Freeform 2">
            <a:extLst>
              <a:ext uri="{FF2B5EF4-FFF2-40B4-BE49-F238E27FC236}">
                <a16:creationId xmlns:a16="http://schemas.microsoft.com/office/drawing/2014/main" id="{F0670814-B0EC-B436-B724-C214B094CCC7}"/>
              </a:ext>
            </a:extLst>
          </p:cNvPr>
          <p:cNvSpPr/>
          <p:nvPr/>
        </p:nvSpPr>
        <p:spPr>
          <a:xfrm rot="9598985">
            <a:off x="-8835305" y="4611875"/>
            <a:ext cx="12827964" cy="12081609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3832">
            <a:off x="-4877750" y="4592923"/>
            <a:ext cx="8157874" cy="9711754"/>
          </a:xfrm>
          <a:custGeom>
            <a:avLst/>
            <a:gdLst/>
            <a:ahLst/>
            <a:cxnLst/>
            <a:rect l="l" t="t" r="r" b="b"/>
            <a:pathLst>
              <a:path w="8157874" h="9711754">
                <a:moveTo>
                  <a:pt x="0" y="0"/>
                </a:moveTo>
                <a:lnTo>
                  <a:pt x="8157874" y="0"/>
                </a:lnTo>
                <a:lnTo>
                  <a:pt x="8157874" y="9711754"/>
                </a:lnTo>
                <a:lnTo>
                  <a:pt x="0" y="9711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666750" y="838200"/>
            <a:ext cx="16954500" cy="662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99"/>
              </a:lnSpc>
            </a:pPr>
            <a:r>
              <a:rPr lang="en-US" sz="8799" b="1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rPr>
              <a:t>Project Goals</a:t>
            </a:r>
          </a:p>
          <a:p>
            <a:pPr lvl="0">
              <a:lnSpc>
                <a:spcPts val="8799"/>
              </a:lnSpc>
            </a:pPr>
            <a:endParaRPr lang="en-US" sz="8799" dirty="0">
              <a:solidFill>
                <a:srgbClr val="2C3E50"/>
              </a:solidFill>
              <a:latin typeface="Gilda Display"/>
              <a:ea typeface="Gilda Display"/>
              <a:cs typeface="Gilda Display"/>
              <a:sym typeface="Gilda Display"/>
            </a:endParaRPr>
          </a:p>
          <a:p>
            <a:pPr lvl="0">
              <a:lnSpc>
                <a:spcPts val="8799"/>
              </a:lnSpc>
            </a:pPr>
            <a:r>
              <a:rPr lang="en-GB" sz="3600" b="1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rPr>
              <a:t>•Improve usability and clarity</a:t>
            </a:r>
          </a:p>
          <a:p>
            <a:pPr lvl="0">
              <a:lnSpc>
                <a:spcPts val="8799"/>
              </a:lnSpc>
            </a:pPr>
            <a:r>
              <a:rPr lang="en-GB" sz="3600" b="1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rPr>
              <a:t>•Reduce user effort and cognitive load</a:t>
            </a:r>
          </a:p>
          <a:p>
            <a:pPr lvl="0">
              <a:lnSpc>
                <a:spcPts val="8799"/>
              </a:lnSpc>
            </a:pPr>
            <a:r>
              <a:rPr lang="en-GB" sz="3600" b="1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rPr>
              <a:t>•Create a smooth and intuitive search flow</a:t>
            </a:r>
          </a:p>
          <a:p>
            <a:pPr lvl="0">
              <a:lnSpc>
                <a:spcPts val="8799"/>
              </a:lnSpc>
            </a:pPr>
            <a:r>
              <a:rPr lang="en-GB" sz="3600" b="1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rPr>
              <a:t>•Enhance the overall user experience</a:t>
            </a:r>
            <a:endParaRPr lang="en-US" sz="3600" b="1" dirty="0">
              <a:solidFill>
                <a:srgbClr val="2C3E50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362200" y="2231951"/>
            <a:ext cx="15259050" cy="3419725"/>
            <a:chOff x="0" y="-9525"/>
            <a:chExt cx="11099800" cy="2042336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099800" cy="441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en-GB" dirty="0"/>
            </a:p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 lang="en-US" sz="3000" b="1" dirty="0">
                <a:solidFill>
                  <a:srgbClr val="2C3E50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39900"/>
              <a:ext cx="11099800" cy="292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3850" lvl="1" algn="l">
                <a:lnSpc>
                  <a:spcPts val="3900"/>
                </a:lnSpc>
              </a:pPr>
              <a:endParaRPr lang="en-US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</p:grpSp>
      <p:sp>
        <p:nvSpPr>
          <p:cNvPr id="7" name="Freeform 2">
            <a:extLst>
              <a:ext uri="{FF2B5EF4-FFF2-40B4-BE49-F238E27FC236}">
                <a16:creationId xmlns:a16="http://schemas.microsoft.com/office/drawing/2014/main" id="{367564EE-5F79-5863-7931-E604C09DC03B}"/>
              </a:ext>
            </a:extLst>
          </p:cNvPr>
          <p:cNvSpPr/>
          <p:nvPr/>
        </p:nvSpPr>
        <p:spPr>
          <a:xfrm rot="19493492">
            <a:off x="13464398" y="-4614504"/>
            <a:ext cx="8621588" cy="9711754"/>
          </a:xfrm>
          <a:custGeom>
            <a:avLst/>
            <a:gdLst/>
            <a:ahLst/>
            <a:cxnLst/>
            <a:rect l="l" t="t" r="r" b="b"/>
            <a:pathLst>
              <a:path w="8157874" h="9711754">
                <a:moveTo>
                  <a:pt x="0" y="0"/>
                </a:moveTo>
                <a:lnTo>
                  <a:pt x="8157874" y="0"/>
                </a:lnTo>
                <a:lnTo>
                  <a:pt x="8157874" y="9711754"/>
                </a:lnTo>
                <a:lnTo>
                  <a:pt x="0" y="9711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98985">
            <a:off x="-8835305" y="3697476"/>
            <a:ext cx="12827964" cy="12081609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  <p:grpSp>
        <p:nvGrpSpPr>
          <p:cNvPr id="7" name="Group 7"/>
          <p:cNvGrpSpPr/>
          <p:nvPr/>
        </p:nvGrpSpPr>
        <p:grpSpPr>
          <a:xfrm>
            <a:off x="762000" y="266700"/>
            <a:ext cx="14630400" cy="8253093"/>
            <a:chOff x="0" y="29995"/>
            <a:chExt cx="11099800" cy="7660374"/>
          </a:xfrm>
        </p:grpSpPr>
        <p:sp>
          <p:nvSpPr>
            <p:cNvPr id="8" name="TextBox 8"/>
            <p:cNvSpPr txBox="1"/>
            <p:nvPr/>
          </p:nvSpPr>
          <p:spPr>
            <a:xfrm>
              <a:off x="289057" y="29995"/>
              <a:ext cx="10810743" cy="76603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99"/>
                </a:lnSpc>
              </a:pPr>
              <a:r>
                <a:rPr lang="en-GB" sz="8800" b="1" dirty="0">
                  <a:solidFill>
                    <a:srgbClr val="2C3E50"/>
                  </a:solidFill>
                  <a:latin typeface="Andalus" panose="02020603050405020304" pitchFamily="18" charset="-78"/>
                  <a:ea typeface="HK Grotesk Bold"/>
                  <a:cs typeface="Andalus" panose="02020603050405020304" pitchFamily="18" charset="-78"/>
                  <a:sym typeface="HK Grotesk Bold"/>
                </a:rPr>
                <a:t>Conclusion</a:t>
              </a:r>
            </a:p>
            <a:p>
              <a:pPr>
                <a:lnSpc>
                  <a:spcPts val="8799"/>
                </a:lnSpc>
              </a:pPr>
              <a:endParaRPr lang="en-GB" sz="8800" b="1" dirty="0">
                <a:solidFill>
                  <a:srgbClr val="2C3E50"/>
                </a:solidFill>
                <a:latin typeface="Andalus" panose="02020603050405020304" pitchFamily="18" charset="-78"/>
                <a:ea typeface="HK Grotesk Bold"/>
                <a:cs typeface="Andalus" panose="02020603050405020304" pitchFamily="18" charset="-78"/>
                <a:sym typeface="HK Grotesk Bold"/>
              </a:endParaRPr>
            </a:p>
            <a:p>
              <a:pPr lvl="0">
                <a:lnSpc>
                  <a:spcPct val="150000"/>
                </a:lnSpc>
                <a:spcBef>
                  <a:spcPct val="0"/>
                </a:spcBef>
              </a:pPr>
              <a:r>
                <a:rPr lang="en-GB" sz="4000" b="1" dirty="0">
                  <a:solidFill>
                    <a:srgbClr val="2C3E50"/>
                  </a:solidFill>
                  <a:latin typeface="Arial Rounded MT Bold" panose="020F0704030504030204" pitchFamily="34" charset="0"/>
                  <a:ea typeface="HK Grotesk Bold"/>
                  <a:cs typeface="HK Grotesk Bold"/>
                  <a:sym typeface="HK Grotesk Bold"/>
                </a:rPr>
                <a:t>• The redesigned Egypt’s Trains app is clearer, easier, and     </a:t>
              </a:r>
            </a:p>
            <a:p>
              <a:pPr lvl="0">
                <a:lnSpc>
                  <a:spcPct val="150000"/>
                </a:lnSpc>
                <a:spcBef>
                  <a:spcPct val="0"/>
                </a:spcBef>
              </a:pPr>
              <a:r>
                <a:rPr lang="en-GB" sz="4000" b="1" dirty="0">
                  <a:solidFill>
                    <a:srgbClr val="2C3E50"/>
                  </a:solidFill>
                  <a:latin typeface="Arial Rounded MT Bold" panose="020F0704030504030204" pitchFamily="34" charset="0"/>
                  <a:ea typeface="HK Grotesk Bold"/>
                  <a:cs typeface="HK Grotesk Bold"/>
                  <a:sym typeface="HK Grotesk Bold"/>
                </a:rPr>
                <a:t> faster to use.</a:t>
              </a:r>
            </a:p>
            <a:p>
              <a:pPr lvl="0">
                <a:lnSpc>
                  <a:spcPct val="150000"/>
                </a:lnSpc>
                <a:spcBef>
                  <a:spcPct val="0"/>
                </a:spcBef>
              </a:pPr>
              <a:r>
                <a:rPr lang="en-GB" sz="4000" b="1" dirty="0">
                  <a:solidFill>
                    <a:srgbClr val="2C3E50"/>
                  </a:solidFill>
                  <a:latin typeface="Arial Rounded MT Bold" panose="020F0704030504030204" pitchFamily="34" charset="0"/>
                  <a:ea typeface="HK Grotesk Bold"/>
                  <a:cs typeface="HK Grotesk Bold"/>
                  <a:sym typeface="HK Grotesk Bold"/>
                </a:rPr>
                <a:t> Applying HCI principles improved both usability and          overall experience compared to the old design.</a:t>
              </a:r>
              <a:endParaRPr lang="en-US" sz="4000" b="1" dirty="0">
                <a:solidFill>
                  <a:srgbClr val="2C3E50"/>
                </a:solidFill>
                <a:latin typeface="Arial Rounded MT Bold" panose="020F0704030504030204" pitchFamily="34" charset="0"/>
                <a:ea typeface="HK Grotesk Bold"/>
                <a:cs typeface="HK Grotesk Bold"/>
                <a:sym typeface="HK Grotesk Bold"/>
              </a:endParaRPr>
            </a:p>
            <a:p>
              <a:pPr>
                <a:lnSpc>
                  <a:spcPts val="8799"/>
                </a:lnSpc>
              </a:pPr>
              <a:endParaRPr lang="en-GB" sz="8800" b="1" dirty="0">
                <a:solidFill>
                  <a:srgbClr val="2C3E50"/>
                </a:solidFill>
                <a:latin typeface="Andalus" panose="02020603050405020304" pitchFamily="18" charset="-78"/>
                <a:ea typeface="HK Grotesk Bold"/>
                <a:cs typeface="Andalus" panose="02020603050405020304" pitchFamily="18" charset="-78"/>
                <a:sym typeface="HK Grotesk Bold"/>
              </a:endParaRPr>
            </a:p>
            <a:p>
              <a:pPr marL="0" lvl="0" indent="0" algn="l">
                <a:lnSpc>
                  <a:spcPts val="8799"/>
                </a:lnSpc>
              </a:pPr>
              <a:endParaRPr lang="en-US" sz="8799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571875"/>
              <a:ext cx="11099800" cy="428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600"/>
                </a:lnSpc>
                <a:spcBef>
                  <a:spcPct val="0"/>
                </a:spcBef>
              </a:pPr>
              <a:endParaRPr lang="en-US" sz="3000" b="1" dirty="0">
                <a:solidFill>
                  <a:srgbClr val="2C3E50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300848">
            <a:off x="10241952" y="4253009"/>
            <a:ext cx="13730046" cy="12931207"/>
          </a:xfrm>
          <a:custGeom>
            <a:avLst/>
            <a:gdLst/>
            <a:ahLst/>
            <a:cxnLst/>
            <a:rect l="l" t="t" r="r" b="b"/>
            <a:pathLst>
              <a:path w="13730046" h="12931207">
                <a:moveTo>
                  <a:pt x="0" y="0"/>
                </a:moveTo>
                <a:lnTo>
                  <a:pt x="13730046" y="0"/>
                </a:lnTo>
                <a:lnTo>
                  <a:pt x="13730046" y="12931207"/>
                </a:lnTo>
                <a:lnTo>
                  <a:pt x="0" y="12931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666750" y="838200"/>
            <a:ext cx="12944475" cy="4559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99"/>
              </a:lnSpc>
            </a:pPr>
            <a:endParaRPr lang="en-US" sz="8799" dirty="0">
              <a:solidFill>
                <a:srgbClr val="2C3E50"/>
              </a:solidFill>
              <a:latin typeface="Gilda Display"/>
              <a:ea typeface="Gilda Display"/>
              <a:cs typeface="Gilda Display"/>
              <a:sym typeface="Gilda Display"/>
            </a:endParaRPr>
          </a:p>
          <a:p>
            <a:pPr marL="0" lvl="0" indent="0" algn="l">
              <a:lnSpc>
                <a:spcPts val="8799"/>
              </a:lnSpc>
            </a:pPr>
            <a:endParaRPr lang="en-US" sz="8799" dirty="0">
              <a:solidFill>
                <a:srgbClr val="2C3E50"/>
              </a:solidFill>
              <a:latin typeface="Gilda Display"/>
              <a:ea typeface="Gilda Display"/>
              <a:cs typeface="Gilda Display"/>
              <a:sym typeface="Gilda Display"/>
            </a:endParaRPr>
          </a:p>
          <a:p>
            <a:pPr marL="0" lvl="0" indent="0" algn="l">
              <a:lnSpc>
                <a:spcPts val="8799"/>
              </a:lnSpc>
            </a:pPr>
            <a:r>
              <a:rPr lang="en-US" sz="8799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rPr>
              <a:t>                   </a:t>
            </a:r>
          </a:p>
          <a:p>
            <a:pPr marL="0" lvl="0" indent="0" algn="l">
              <a:lnSpc>
                <a:spcPts val="8799"/>
              </a:lnSpc>
            </a:pPr>
            <a:r>
              <a:rPr lang="en-US" sz="8799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rPr>
              <a:t>                 Thank You!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66750" y="2765424"/>
            <a:ext cx="8492490" cy="4092548"/>
            <a:chOff x="0" y="410633"/>
            <a:chExt cx="11323320" cy="5456731"/>
          </a:xfrm>
        </p:grpSpPr>
        <p:sp>
          <p:nvSpPr>
            <p:cNvPr id="6" name="TextBox 6"/>
            <p:cNvSpPr txBox="1"/>
            <p:nvPr/>
          </p:nvSpPr>
          <p:spPr>
            <a:xfrm>
              <a:off x="0" y="410633"/>
              <a:ext cx="110998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endParaRPr lang="en-US" sz="3000" dirty="0">
                <a:solidFill>
                  <a:srgbClr val="2C3E5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793964"/>
              <a:ext cx="110998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endParaRPr lang="en-US" sz="3000" u="none" dirty="0">
                <a:solidFill>
                  <a:srgbClr val="2C3E5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765639"/>
              <a:ext cx="11099800" cy="4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39"/>
                </a:lnSpc>
              </a:pPr>
              <a:endParaRPr lang="en-US" sz="2199" b="1" dirty="0">
                <a:solidFill>
                  <a:srgbClr val="2C3E50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23520" y="5219664"/>
              <a:ext cx="110998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endParaRPr lang="en-US" sz="3000" dirty="0">
                <a:solidFill>
                  <a:srgbClr val="2C3E5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  <p:sp>
        <p:nvSpPr>
          <p:cNvPr id="11" name="Freeform 2">
            <a:extLst>
              <a:ext uri="{FF2B5EF4-FFF2-40B4-BE49-F238E27FC236}">
                <a16:creationId xmlns:a16="http://schemas.microsoft.com/office/drawing/2014/main" id="{66473B16-8687-1AD7-0FD9-9B0A31DB75B3}"/>
              </a:ext>
            </a:extLst>
          </p:cNvPr>
          <p:cNvSpPr/>
          <p:nvPr/>
        </p:nvSpPr>
        <p:spPr>
          <a:xfrm rot="20467791">
            <a:off x="-6405621" y="-5858485"/>
            <a:ext cx="14368421" cy="12199016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39270-6EB2-1C55-A8A6-1065CB3ED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668BAB-12C2-2AA2-B764-04C6EBA78813}"/>
              </a:ext>
            </a:extLst>
          </p:cNvPr>
          <p:cNvSpPr/>
          <p:nvPr/>
        </p:nvSpPr>
        <p:spPr>
          <a:xfrm rot="-713832">
            <a:off x="-4649149" y="5041890"/>
            <a:ext cx="8157874" cy="9711754"/>
          </a:xfrm>
          <a:custGeom>
            <a:avLst/>
            <a:gdLst/>
            <a:ahLst/>
            <a:cxnLst/>
            <a:rect l="l" t="t" r="r" b="b"/>
            <a:pathLst>
              <a:path w="8157874" h="9711754">
                <a:moveTo>
                  <a:pt x="0" y="0"/>
                </a:moveTo>
                <a:lnTo>
                  <a:pt x="8157874" y="0"/>
                </a:lnTo>
                <a:lnTo>
                  <a:pt x="8157874" y="9711754"/>
                </a:lnTo>
                <a:lnTo>
                  <a:pt x="0" y="9711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C871067-3476-58EF-58D0-0506AD46BC0F}"/>
              </a:ext>
            </a:extLst>
          </p:cNvPr>
          <p:cNvSpPr txBox="1"/>
          <p:nvPr/>
        </p:nvSpPr>
        <p:spPr>
          <a:xfrm>
            <a:off x="666750" y="838200"/>
            <a:ext cx="16954500" cy="1166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99"/>
              </a:lnSpc>
            </a:pPr>
            <a:r>
              <a:rPr lang="en-US" sz="8799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rPr>
              <a:t>Old Design Problems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24024C1-F88B-3AB4-D0BD-F809CF1FD18B}"/>
              </a:ext>
            </a:extLst>
          </p:cNvPr>
          <p:cNvGrpSpPr/>
          <p:nvPr/>
        </p:nvGrpSpPr>
        <p:grpSpPr>
          <a:xfrm>
            <a:off x="914400" y="2476501"/>
            <a:ext cx="10668000" cy="6701920"/>
            <a:chOff x="0" y="-9525"/>
            <a:chExt cx="11099800" cy="7053974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0AF2979-A7CB-A080-6BC6-E00EB91E3661}"/>
                </a:ext>
              </a:extLst>
            </p:cNvPr>
            <p:cNvSpPr txBox="1"/>
            <p:nvPr/>
          </p:nvSpPr>
          <p:spPr>
            <a:xfrm>
              <a:off x="0" y="-9525"/>
              <a:ext cx="11099800" cy="427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4000" b="1" dirty="0">
                  <a:solidFill>
                    <a:srgbClr val="2C3E5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Overview of Design Issues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E35A398-0DC8-1F90-2707-911A9E214C79}"/>
                </a:ext>
              </a:extLst>
            </p:cNvPr>
            <p:cNvSpPr txBox="1"/>
            <p:nvPr/>
          </p:nvSpPr>
          <p:spPr>
            <a:xfrm>
              <a:off x="0" y="1739900"/>
              <a:ext cx="11099800" cy="5304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ct val="150000"/>
                </a:lnSpc>
                <a:buFont typeface="Arial"/>
                <a:buChar char="•"/>
              </a:pPr>
              <a:r>
                <a:rPr lang="en-GB" sz="3200" dirty="0"/>
                <a:t>Overcrowded layout makes the interface hard to use</a:t>
              </a:r>
              <a:endParaRPr lang="ar-EG" sz="3200" dirty="0"/>
            </a:p>
            <a:p>
              <a:pPr marL="647700" lvl="1" indent="-323850">
                <a:lnSpc>
                  <a:spcPct val="150000"/>
                </a:lnSpc>
                <a:buFont typeface="Arial"/>
                <a:buChar char="•"/>
              </a:pPr>
              <a:r>
                <a:rPr lang="en-GB" sz="3200" dirty="0"/>
                <a:t>Poor </a:t>
              </a:r>
              <a:r>
                <a:rPr lang="en-GB" sz="3200" dirty="0" err="1"/>
                <a:t>color</a:t>
              </a:r>
              <a:r>
                <a:rPr lang="en-GB" sz="3200" dirty="0"/>
                <a:t> contrast reduces text and content visibility</a:t>
              </a:r>
              <a:endParaRPr lang="ar-EG" sz="3200" dirty="0"/>
            </a:p>
            <a:p>
              <a:pPr marL="647700" lvl="1" indent="-323850">
                <a:lnSpc>
                  <a:spcPct val="150000"/>
                </a:lnSpc>
                <a:buFont typeface="Arial"/>
                <a:buChar char="•"/>
              </a:pPr>
              <a:r>
                <a:rPr lang="en-GB" sz="3200" dirty="0"/>
                <a:t>Inconsistent icons cause </a:t>
              </a:r>
              <a:r>
                <a:rPr lang="en-GB" sz="3200" dirty="0" err="1"/>
                <a:t>confusio</a:t>
              </a:r>
              <a:r>
                <a:rPr lang="en-US" sz="3200" dirty="0"/>
                <a:t>n</a:t>
              </a:r>
            </a:p>
            <a:p>
              <a:pPr marL="647700" lvl="1" indent="-323850">
                <a:lnSpc>
                  <a:spcPct val="150000"/>
                </a:lnSpc>
                <a:buFont typeface="Arial"/>
                <a:buChar char="•"/>
              </a:pPr>
              <a:r>
                <a:rPr lang="en-GB" sz="3200" dirty="0"/>
                <a:t>Navigation is unclear and difficult to follow</a:t>
              </a:r>
              <a:endParaRPr lang="ar-EG" sz="3200" dirty="0"/>
            </a:p>
            <a:p>
              <a:pPr marL="647700" lvl="1" indent="-323850">
                <a:lnSpc>
                  <a:spcPct val="150000"/>
                </a:lnSpc>
                <a:buFont typeface="Arial"/>
                <a:buChar char="•"/>
              </a:pPr>
              <a:r>
                <a:rPr lang="en-GB" sz="3200" dirty="0"/>
                <a:t>Important elements are not visually clear</a:t>
              </a:r>
              <a:endParaRPr lang="ar-EG" sz="3200" dirty="0"/>
            </a:p>
            <a:p>
              <a:pPr marL="647700" lvl="1" indent="-323850">
                <a:lnSpc>
                  <a:spcPct val="150000"/>
                </a:lnSpc>
                <a:buFont typeface="Arial"/>
                <a:buChar char="•"/>
              </a:pPr>
              <a:r>
                <a:rPr lang="en-US" sz="3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Weak visual hierarchy</a:t>
              </a:r>
              <a:endParaRPr lang="ar-EG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marL="647700" lvl="1" indent="-323850">
                <a:lnSpc>
                  <a:spcPts val="3900"/>
                </a:lnSpc>
                <a:buFont typeface="Arial"/>
                <a:buChar char="•"/>
              </a:pPr>
              <a:endParaRPr lang="en-US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</p:grpSp>
      <p:sp>
        <p:nvSpPr>
          <p:cNvPr id="9" name="Freeform 2">
            <a:extLst>
              <a:ext uri="{FF2B5EF4-FFF2-40B4-BE49-F238E27FC236}">
                <a16:creationId xmlns:a16="http://schemas.microsoft.com/office/drawing/2014/main" id="{EB1D1ECD-9677-33AE-72A3-C053AD7982DC}"/>
              </a:ext>
            </a:extLst>
          </p:cNvPr>
          <p:cNvSpPr/>
          <p:nvPr/>
        </p:nvSpPr>
        <p:spPr>
          <a:xfrm rot="19048290">
            <a:off x="13310455" y="-4689766"/>
            <a:ext cx="8621588" cy="9711754"/>
          </a:xfrm>
          <a:custGeom>
            <a:avLst/>
            <a:gdLst/>
            <a:ahLst/>
            <a:cxnLst/>
            <a:rect l="l" t="t" r="r" b="b"/>
            <a:pathLst>
              <a:path w="8157874" h="9711754">
                <a:moveTo>
                  <a:pt x="0" y="0"/>
                </a:moveTo>
                <a:lnTo>
                  <a:pt x="8157874" y="0"/>
                </a:lnTo>
                <a:lnTo>
                  <a:pt x="8157874" y="9711754"/>
                </a:lnTo>
                <a:lnTo>
                  <a:pt x="0" y="9711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9237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381000" y="795336"/>
            <a:ext cx="11658600" cy="7891315"/>
            <a:chOff x="0" y="171449"/>
            <a:chExt cx="11099800" cy="13516345"/>
          </a:xfrm>
        </p:grpSpPr>
        <p:sp>
          <p:nvSpPr>
            <p:cNvPr id="5" name="TextBox 5"/>
            <p:cNvSpPr txBox="1"/>
            <p:nvPr/>
          </p:nvSpPr>
          <p:spPr>
            <a:xfrm>
              <a:off x="0" y="3543297"/>
              <a:ext cx="11099800" cy="10144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r>
                <a:rPr lang="en-GB" sz="3000" b="1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Problems of the </a:t>
              </a:r>
              <a:r>
                <a:rPr lang="en-US" sz="3000" b="1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voice</a:t>
              </a:r>
              <a:r>
                <a:rPr lang="en-GB" sz="3000" b="1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Page</a:t>
              </a:r>
              <a:endParaRPr lang="ar-EG" sz="3000" b="1" dirty="0">
                <a:solidFill>
                  <a:schemeClr val="accent3">
                    <a:lumMod val="50000"/>
                  </a:schemeClr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>
                <a:lnSpc>
                  <a:spcPct val="150000"/>
                </a:lnSpc>
              </a:pPr>
              <a:r>
                <a:rPr lang="ar-EG" sz="2800" b="1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ar-EG" sz="3200" dirty="0">
                  <a:solidFill>
                    <a:schemeClr val="accent1">
                      <a:lumMod val="50000"/>
                    </a:schemeClr>
                  </a:solidFill>
                </a:rPr>
                <a:t>•</a:t>
              </a:r>
              <a:r>
                <a:rPr lang="en-GB" sz="3200" dirty="0">
                  <a:solidFill>
                    <a:schemeClr val="accent1">
                      <a:lumMod val="50000"/>
                    </a:schemeClr>
                  </a:solidFill>
                </a:rPr>
                <a:t>No home screen, the app opens directly on the Voice page</a:t>
              </a:r>
            </a:p>
            <a:p>
              <a:pPr>
                <a:lnSpc>
                  <a:spcPct val="150000"/>
                </a:lnSpc>
              </a:pPr>
              <a:r>
                <a:rPr lang="ar-EG" sz="3200" dirty="0">
                  <a:solidFill>
                    <a:schemeClr val="accent1">
                      <a:lumMod val="50000"/>
                    </a:schemeClr>
                  </a:solidFill>
                </a:rPr>
                <a:t>• </a:t>
              </a:r>
              <a:r>
                <a:rPr lang="en-GB" sz="3200" dirty="0">
                  <a:solidFill>
                    <a:schemeClr val="accent1">
                      <a:lumMod val="50000"/>
                    </a:schemeClr>
                  </a:solidFill>
                </a:rPr>
                <a:t>No clear instructions on how to use voice search</a:t>
              </a:r>
            </a:p>
            <a:p>
              <a:pPr>
                <a:lnSpc>
                  <a:spcPct val="150000"/>
                </a:lnSpc>
              </a:pPr>
              <a:r>
                <a:rPr lang="ar-EG" sz="3200" dirty="0">
                  <a:solidFill>
                    <a:schemeClr val="accent1">
                      <a:lumMod val="50000"/>
                    </a:schemeClr>
                  </a:solidFill>
                </a:rPr>
                <a:t>• </a:t>
              </a:r>
              <a:r>
                <a:rPr lang="en-GB" sz="3200" dirty="0">
                  <a:solidFill>
                    <a:schemeClr val="accent1">
                      <a:lumMod val="50000"/>
                    </a:schemeClr>
                  </a:solidFill>
                </a:rPr>
                <a:t>Weak visual hierarchy, important elements are not highlighted</a:t>
              </a:r>
            </a:p>
            <a:p>
              <a:pPr>
                <a:lnSpc>
                  <a:spcPct val="150000"/>
                </a:lnSpc>
              </a:pPr>
              <a:r>
                <a:rPr lang="ar-EG" sz="3200" dirty="0">
                  <a:solidFill>
                    <a:schemeClr val="accent1">
                      <a:lumMod val="50000"/>
                    </a:schemeClr>
                  </a:solidFill>
                </a:rPr>
                <a:t>• </a:t>
              </a:r>
              <a:r>
                <a:rPr lang="en-GB" sz="3200" dirty="0">
                  <a:solidFill>
                    <a:schemeClr val="accent1">
                      <a:lumMod val="50000"/>
                    </a:schemeClr>
                  </a:solidFill>
                </a:rPr>
                <a:t>The purpose of the page is not clear to users</a:t>
              </a:r>
            </a:p>
            <a:p>
              <a:pPr>
                <a:lnSpc>
                  <a:spcPct val="150000"/>
                </a:lnSpc>
              </a:pPr>
              <a:r>
                <a:rPr lang="ar-EG" sz="3200" dirty="0">
                  <a:solidFill>
                    <a:schemeClr val="accent1">
                      <a:lumMod val="50000"/>
                    </a:schemeClr>
                  </a:solidFill>
                </a:rPr>
                <a:t>• </a:t>
              </a:r>
              <a:r>
                <a:rPr lang="en-GB" sz="3200" dirty="0">
                  <a:solidFill>
                    <a:schemeClr val="accent1">
                      <a:lumMod val="50000"/>
                    </a:schemeClr>
                  </a:solidFill>
                </a:rPr>
                <a:t>Poor </a:t>
              </a:r>
              <a:r>
                <a:rPr lang="en-GB" sz="3200" dirty="0" err="1">
                  <a:solidFill>
                    <a:schemeClr val="accent1">
                      <a:lumMod val="50000"/>
                    </a:schemeClr>
                  </a:solidFill>
                </a:rPr>
                <a:t>color</a:t>
              </a:r>
              <a:r>
                <a:rPr lang="en-GB" sz="3200" dirty="0">
                  <a:solidFill>
                    <a:schemeClr val="accent1">
                      <a:lumMod val="50000"/>
                    </a:schemeClr>
                  </a:solidFill>
                </a:rPr>
                <a:t> contrast makes text hard to read</a:t>
              </a:r>
            </a:p>
            <a:p>
              <a:pPr>
                <a:lnSpc>
                  <a:spcPct val="150000"/>
                </a:lnSpc>
              </a:pPr>
              <a:r>
                <a:rPr lang="ar-EG" sz="3200" dirty="0">
                  <a:solidFill>
                    <a:schemeClr val="accent1">
                      <a:lumMod val="50000"/>
                    </a:schemeClr>
                  </a:solidFill>
                </a:rPr>
                <a:t>• </a:t>
              </a:r>
              <a:r>
                <a:rPr lang="en-GB" sz="3200" dirty="0">
                  <a:solidFill>
                    <a:schemeClr val="accent1">
                      <a:lumMod val="50000"/>
                    </a:schemeClr>
                  </a:solidFill>
                </a:rPr>
                <a:t>Large empty space with no useful content</a:t>
              </a:r>
            </a:p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chemeClr val="accent1">
                    <a:lumMod val="75000"/>
                  </a:schemeClr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1449"/>
              <a:ext cx="11099800" cy="1937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Old Design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F86222D-0617-4398-1C7B-8DD12D72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400" y="247650"/>
            <a:ext cx="4895850" cy="9791700"/>
          </a:xfrm>
          <a:prstGeom prst="rect">
            <a:avLst/>
          </a:prstGeom>
        </p:spPr>
      </p:pic>
      <p:sp>
        <p:nvSpPr>
          <p:cNvPr id="9" name="Freeform 2">
            <a:extLst>
              <a:ext uri="{FF2B5EF4-FFF2-40B4-BE49-F238E27FC236}">
                <a16:creationId xmlns:a16="http://schemas.microsoft.com/office/drawing/2014/main" id="{93C0A62A-4B82-1F61-38E1-247A528FF34F}"/>
              </a:ext>
            </a:extLst>
          </p:cNvPr>
          <p:cNvSpPr/>
          <p:nvPr/>
        </p:nvSpPr>
        <p:spPr>
          <a:xfrm rot="19309506">
            <a:off x="-3281329" y="5864007"/>
            <a:ext cx="8157874" cy="9711754"/>
          </a:xfrm>
          <a:custGeom>
            <a:avLst/>
            <a:gdLst/>
            <a:ahLst/>
            <a:cxnLst/>
            <a:rect l="l" t="t" r="r" b="b"/>
            <a:pathLst>
              <a:path w="8157874" h="9711754">
                <a:moveTo>
                  <a:pt x="0" y="0"/>
                </a:moveTo>
                <a:lnTo>
                  <a:pt x="8157874" y="0"/>
                </a:lnTo>
                <a:lnTo>
                  <a:pt x="8157874" y="9711754"/>
                </a:lnTo>
                <a:lnTo>
                  <a:pt x="0" y="9711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87D93E-D3C4-92D3-C4AD-63C97A8C8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8FB9D0CA-F322-FD7D-9891-FA307F463D20}"/>
              </a:ext>
            </a:extLst>
          </p:cNvPr>
          <p:cNvGrpSpPr/>
          <p:nvPr/>
        </p:nvGrpSpPr>
        <p:grpSpPr>
          <a:xfrm>
            <a:off x="228600" y="0"/>
            <a:ext cx="4454238" cy="10196312"/>
            <a:chOff x="-688153" y="-2830685"/>
            <a:chExt cx="11787953" cy="7361796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210BD39-B732-243D-F382-39C5E0E75684}"/>
                </a:ext>
              </a:extLst>
            </p:cNvPr>
            <p:cNvSpPr txBox="1"/>
            <p:nvPr/>
          </p:nvSpPr>
          <p:spPr>
            <a:xfrm>
              <a:off x="0" y="3543299"/>
              <a:ext cx="11099800" cy="987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571BFAB-4200-D7BF-1674-945CD73BF079}"/>
                </a:ext>
              </a:extLst>
            </p:cNvPr>
            <p:cNvSpPr txBox="1"/>
            <p:nvPr/>
          </p:nvSpPr>
          <p:spPr>
            <a:xfrm>
              <a:off x="-688153" y="-2830685"/>
              <a:ext cx="11787953" cy="15012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60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New Design</a:t>
              </a:r>
              <a:endParaRPr lang="ar-EG" sz="6000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  <a:p>
              <a:pPr lvl="0">
                <a:lnSpc>
                  <a:spcPts val="8799"/>
                </a:lnSpc>
              </a:pPr>
              <a:endParaRPr lang="en-US" sz="2800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0F6E1E5-C4CA-B189-DADB-5A4141B85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472" y="1131904"/>
            <a:ext cx="4419600" cy="9137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DEB743-3357-9FE6-5EF3-34013A35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490" y="1060815"/>
            <a:ext cx="4343400" cy="91828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A48189-F551-933F-3B12-C6FBE9D39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3945" y="1154501"/>
            <a:ext cx="4343401" cy="90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03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3C46A6-C09A-A5D4-DC67-2E8F9FDAB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6106771E-6AB0-298F-7CBA-EEB88E69D865}"/>
              </a:ext>
            </a:extLst>
          </p:cNvPr>
          <p:cNvGrpSpPr/>
          <p:nvPr/>
        </p:nvGrpSpPr>
        <p:grpSpPr>
          <a:xfrm>
            <a:off x="228600" y="795336"/>
            <a:ext cx="17678400" cy="8541881"/>
            <a:chOff x="-436465" y="171449"/>
            <a:chExt cx="11536265" cy="8414612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672D9CC-9F34-CA04-C3ED-E8AB5530D923}"/>
                </a:ext>
              </a:extLst>
            </p:cNvPr>
            <p:cNvSpPr txBox="1"/>
            <p:nvPr/>
          </p:nvSpPr>
          <p:spPr>
            <a:xfrm>
              <a:off x="-436465" y="2023936"/>
              <a:ext cx="11536265" cy="65621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r>
                <a:rPr lang="en-GB" sz="4400" b="1" dirty="0">
                  <a:solidFill>
                    <a:srgbClr val="2C3E50"/>
                  </a:solidFill>
                  <a:latin typeface="Georgia" panose="02040502050405020303" pitchFamily="18" charset="0"/>
                  <a:ea typeface="HK Grotesk Light"/>
                  <a:cs typeface="HK Grotesk Light"/>
                  <a:sym typeface="HK Grotesk Light"/>
                </a:rPr>
                <a:t>Key Improvements</a:t>
              </a:r>
            </a:p>
            <a:p>
              <a:pPr lvl="0">
                <a:lnSpc>
                  <a:spcPts val="3900"/>
                </a:lnSpc>
              </a:pPr>
              <a:endParaRPr lang="en-GB" sz="4400" b="1" dirty="0">
                <a:solidFill>
                  <a:srgbClr val="2C3E50"/>
                </a:solidFill>
                <a:latin typeface="Georgia" panose="02040502050405020303" pitchFamily="18" charset="0"/>
                <a:ea typeface="HK Grotesk Light"/>
                <a:cs typeface="HK Grotesk Light"/>
                <a:sym typeface="HK Grotesk Light"/>
              </a:endParaRPr>
            </a:p>
            <a:p>
              <a:pPr lvl="0">
                <a:lnSpc>
                  <a:spcPct val="150000"/>
                </a:lnSpc>
              </a:pPr>
              <a:r>
                <a:rPr lang="ar-EG" sz="3200" b="1" dirty="0">
                  <a:latin typeface="HK Grotesk Light"/>
                  <a:ea typeface="HK Grotesk Light"/>
                  <a:sym typeface="HK Grotesk Light"/>
                </a:rPr>
                <a:t>- </a:t>
              </a:r>
              <a:r>
                <a:rPr lang="en-GB" sz="3200" b="1" dirty="0">
                  <a:latin typeface="HK Grotesk Light"/>
                  <a:ea typeface="HK Grotesk Light"/>
                  <a:sym typeface="HK Grotesk Light"/>
                </a:rPr>
                <a:t>Much Better User Experience</a:t>
              </a:r>
              <a:endParaRPr lang="ar-EG" sz="3200" b="1" dirty="0">
                <a:latin typeface="HK Grotesk Light"/>
                <a:ea typeface="HK Grotesk Light"/>
                <a:sym typeface="HK Grotesk Light"/>
              </a:endParaRPr>
            </a:p>
            <a:p>
              <a:pPr lvl="0">
                <a:lnSpc>
                  <a:spcPct val="150000"/>
                </a:lnSpc>
              </a:pPr>
              <a:r>
                <a:rPr lang="ar-EG" sz="3200" b="1" dirty="0">
                  <a:latin typeface="HK Grotesk Light"/>
                  <a:ea typeface="HK Grotesk Light"/>
                  <a:sym typeface="HK Grotesk Light"/>
                </a:rPr>
                <a:t>- </a:t>
              </a:r>
              <a:r>
                <a:rPr lang="en-GB" sz="3200" dirty="0"/>
                <a:t>Home screen helps users know where to start</a:t>
              </a:r>
              <a:endParaRPr lang="ar-EG" sz="3200" dirty="0"/>
            </a:p>
            <a:p>
              <a:pPr lvl="0">
                <a:lnSpc>
                  <a:spcPct val="150000"/>
                </a:lnSpc>
              </a:pPr>
              <a:r>
                <a:rPr lang="ar-EG" sz="3200" b="1" dirty="0">
                  <a:latin typeface="HK Grotesk Light"/>
                  <a:ea typeface="HK Grotesk Light"/>
                  <a:sym typeface="HK Grotesk Light"/>
                </a:rPr>
                <a:t>- </a:t>
              </a:r>
              <a:r>
                <a:rPr lang="en-GB" sz="3200" dirty="0"/>
                <a:t>Easy to understand and use</a:t>
              </a:r>
              <a:endParaRPr lang="en-GB" sz="3200" b="1" dirty="0">
                <a:latin typeface="HK Grotesk Light"/>
                <a:ea typeface="HK Grotesk Light"/>
                <a:sym typeface="HK Grotesk Light"/>
              </a:endParaRPr>
            </a:p>
            <a:p>
              <a:pPr lvl="0">
                <a:lnSpc>
                  <a:spcPct val="150000"/>
                </a:lnSpc>
              </a:pPr>
              <a:r>
                <a:rPr lang="ar-EG" sz="3200" b="1" dirty="0">
                  <a:latin typeface="HK Grotesk Light"/>
                  <a:ea typeface="HK Grotesk Light"/>
                  <a:sym typeface="HK Grotesk Light"/>
                </a:rPr>
                <a:t>- </a:t>
              </a:r>
              <a:r>
                <a:rPr lang="en-GB" sz="3200" dirty="0"/>
                <a:t>Using comfortable </a:t>
              </a:r>
              <a:r>
                <a:rPr lang="en-GB" sz="3200" dirty="0" err="1"/>
                <a:t>colors</a:t>
              </a:r>
              <a:r>
                <a:rPr lang="en-GB" sz="3200" dirty="0"/>
                <a:t> that relax the eyes and guide users’ attention to key actions.</a:t>
              </a:r>
              <a:r>
                <a:rPr lang="en-GB" sz="3200" b="1" dirty="0">
                  <a:latin typeface="HK Grotesk Light"/>
                  <a:ea typeface="HK Grotesk Light"/>
                  <a:sym typeface="HK Grotesk Light"/>
                </a:rPr>
                <a:t> </a:t>
              </a:r>
              <a:endParaRPr lang="ar-EG" sz="3200" b="1" dirty="0">
                <a:latin typeface="HK Grotesk Light"/>
                <a:ea typeface="HK Grotesk Light"/>
                <a:sym typeface="HK Grotesk Light"/>
              </a:endParaRPr>
            </a:p>
            <a:p>
              <a:pPr lvl="0">
                <a:lnSpc>
                  <a:spcPct val="150000"/>
                </a:lnSpc>
              </a:pPr>
              <a:r>
                <a:rPr lang="ar-EG" sz="3200" b="1" dirty="0">
                  <a:latin typeface="HK Grotesk Light"/>
                  <a:ea typeface="HK Grotesk Light"/>
                  <a:sym typeface="HK Grotesk Light"/>
                </a:rPr>
                <a:t>- </a:t>
              </a:r>
              <a:r>
                <a:rPr lang="en-GB" sz="3200" b="1" dirty="0">
                  <a:latin typeface="HK Grotesk Light"/>
                  <a:ea typeface="HK Grotesk Light"/>
                  <a:sym typeface="HK Grotesk Light"/>
                </a:rPr>
                <a:t>Clean layout with clear focus on microphone/speech</a:t>
              </a:r>
            </a:p>
            <a:p>
              <a:pPr lvl="0">
                <a:lnSpc>
                  <a:spcPct val="150000"/>
                </a:lnSpc>
              </a:pPr>
              <a:r>
                <a:rPr lang="ar-EG" sz="3200" b="1" dirty="0">
                  <a:latin typeface="HK Grotesk Light"/>
                  <a:ea typeface="HK Grotesk Light"/>
                  <a:sym typeface="HK Grotesk Light"/>
                </a:rPr>
                <a:t>- </a:t>
              </a:r>
              <a:r>
                <a:rPr lang="en-GB" sz="3200" dirty="0"/>
                <a:t>Option to use voice or type the destination</a:t>
              </a:r>
              <a:endParaRPr lang="en-GB" sz="3200" b="1" dirty="0">
                <a:latin typeface="HK Grotesk Light"/>
                <a:ea typeface="HK Grotesk Light"/>
                <a:sym typeface="HK Grotesk Light"/>
              </a:endParaRPr>
            </a:p>
            <a:p>
              <a:pPr lvl="0">
                <a:lnSpc>
                  <a:spcPct val="150000"/>
                </a:lnSpc>
              </a:pPr>
              <a:r>
                <a:rPr lang="ar-EG" sz="3200" b="1" dirty="0">
                  <a:latin typeface="HK Grotesk Light"/>
                  <a:ea typeface="HK Grotesk Light"/>
                  <a:sym typeface="HK Grotesk Light"/>
                </a:rPr>
                <a:t>- </a:t>
              </a:r>
              <a:r>
                <a:rPr lang="en-GB" sz="3200" dirty="0"/>
                <a:t>Navigation is consistent across screens</a:t>
              </a:r>
            </a:p>
            <a:p>
              <a:pPr lvl="0">
                <a:lnSpc>
                  <a:spcPts val="3900"/>
                </a:lnSpc>
              </a:pPr>
              <a:endParaRPr lang="en-US" sz="30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A667B83-B143-A847-B8C9-B5A7C047E79A}"/>
                </a:ext>
              </a:extLst>
            </p:cNvPr>
            <p:cNvSpPr txBox="1"/>
            <p:nvPr/>
          </p:nvSpPr>
          <p:spPr>
            <a:xfrm>
              <a:off x="-287289" y="171449"/>
              <a:ext cx="11387089" cy="18524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New Design</a:t>
              </a:r>
            </a:p>
          </p:txBody>
        </p:sp>
      </p:grpSp>
      <p:sp>
        <p:nvSpPr>
          <p:cNvPr id="2" name="Freeform 2">
            <a:extLst>
              <a:ext uri="{FF2B5EF4-FFF2-40B4-BE49-F238E27FC236}">
                <a16:creationId xmlns:a16="http://schemas.microsoft.com/office/drawing/2014/main" id="{1D5CA830-2C96-5C08-73EE-7F9E69A03620}"/>
              </a:ext>
            </a:extLst>
          </p:cNvPr>
          <p:cNvSpPr/>
          <p:nvPr/>
        </p:nvSpPr>
        <p:spPr>
          <a:xfrm rot="9598985">
            <a:off x="8134736" y="4638080"/>
            <a:ext cx="16097664" cy="12081609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663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3D3583-0A72-3C2D-1C4B-70729F97F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2B1A9982-ACDC-9635-4513-4A8A3E0A150A}"/>
              </a:ext>
            </a:extLst>
          </p:cNvPr>
          <p:cNvGrpSpPr/>
          <p:nvPr/>
        </p:nvGrpSpPr>
        <p:grpSpPr>
          <a:xfrm>
            <a:off x="228600" y="-114300"/>
            <a:ext cx="18292927" cy="3280597"/>
            <a:chOff x="-436465" y="87135"/>
            <a:chExt cx="11685441" cy="2419949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B06D971-98EB-D958-9AAD-F60A33D440E6}"/>
                </a:ext>
              </a:extLst>
            </p:cNvPr>
            <p:cNvSpPr txBox="1"/>
            <p:nvPr/>
          </p:nvSpPr>
          <p:spPr>
            <a:xfrm>
              <a:off x="-436465" y="2023936"/>
              <a:ext cx="11536265" cy="4831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US" sz="30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FB63FED-2B0A-D0C6-7560-2A041ED0730F}"/>
                </a:ext>
              </a:extLst>
            </p:cNvPr>
            <p:cNvSpPr txBox="1"/>
            <p:nvPr/>
          </p:nvSpPr>
          <p:spPr>
            <a:xfrm>
              <a:off x="-287289" y="87135"/>
              <a:ext cx="11536265" cy="7727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            Old Design                 New Design</a:t>
              </a:r>
            </a:p>
          </p:txBody>
        </p:sp>
      </p:grpSp>
      <p:sp>
        <p:nvSpPr>
          <p:cNvPr id="2" name="Freeform 2">
            <a:extLst>
              <a:ext uri="{FF2B5EF4-FFF2-40B4-BE49-F238E27FC236}">
                <a16:creationId xmlns:a16="http://schemas.microsoft.com/office/drawing/2014/main" id="{7327D2D5-7D42-BED5-5A00-B89D465F415C}"/>
              </a:ext>
            </a:extLst>
          </p:cNvPr>
          <p:cNvSpPr/>
          <p:nvPr/>
        </p:nvSpPr>
        <p:spPr>
          <a:xfrm rot="8166052">
            <a:off x="12372928" y="3550055"/>
            <a:ext cx="16097664" cy="12081609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B35B1-55A5-1386-AF49-1E0AB7538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933294"/>
            <a:ext cx="4419600" cy="8904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9F6622-D08A-2705-1342-5723D18CB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540" y="904316"/>
            <a:ext cx="4748633" cy="93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5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902898-01C7-33DF-5061-2AD2029C0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3A2553AA-0A96-4721-18CF-919043CBE59E}"/>
              </a:ext>
            </a:extLst>
          </p:cNvPr>
          <p:cNvGrpSpPr/>
          <p:nvPr/>
        </p:nvGrpSpPr>
        <p:grpSpPr>
          <a:xfrm>
            <a:off x="228600" y="190500"/>
            <a:ext cx="13182600" cy="9575649"/>
            <a:chOff x="0" y="171449"/>
            <a:chExt cx="11099800" cy="6990054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282E0F5-4DE5-135C-FAD9-0E0D958D1C39}"/>
                </a:ext>
              </a:extLst>
            </p:cNvPr>
            <p:cNvSpPr txBox="1"/>
            <p:nvPr/>
          </p:nvSpPr>
          <p:spPr>
            <a:xfrm>
              <a:off x="66882" y="1490000"/>
              <a:ext cx="10166036" cy="56715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r>
                <a:rPr lang="en-GB" sz="2800" b="1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Problems of the</a:t>
              </a:r>
              <a:r>
                <a:rPr lang="ar-EG" sz="2800" b="1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 </a:t>
              </a:r>
              <a:r>
                <a:rPr lang="en-US" sz="2800" b="1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stations page</a:t>
              </a:r>
              <a:endParaRPr lang="ar-EG" sz="2800" b="1" dirty="0">
                <a:solidFill>
                  <a:schemeClr val="accent3">
                    <a:lumMod val="50000"/>
                  </a:schemeClr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endParaRPr lang="ar-EG" sz="2000" b="1" dirty="0">
                <a:solidFill>
                  <a:schemeClr val="accent3">
                    <a:lumMod val="50000"/>
                  </a:schemeClr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marL="342900" lvl="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800" b="1" dirty="0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Visual Overload: </a:t>
              </a:r>
              <a:r>
                <a:rPr lang="en-GB" sz="2800" dirty="0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Too many borders, glowing effects, and heavy shadows.</a:t>
              </a:r>
            </a:p>
            <a:p>
              <a:pPr marL="342900" lvl="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800" b="1" dirty="0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Weak Visual Hierarchy: </a:t>
              </a:r>
              <a:r>
                <a:rPr lang="en-GB" sz="2800" dirty="0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Important actions (Search, Departure, Destination) were not clearly prioritized.</a:t>
              </a:r>
              <a:endParaRPr lang="ar-EG" sz="2800" dirty="0">
                <a:solidFill>
                  <a:schemeClr val="tx2">
                    <a:lumMod val="50000"/>
                  </a:schemeClr>
                </a:solidFill>
                <a:ea typeface="HK Grotesk Light"/>
                <a:sym typeface="HK Grotesk Light"/>
              </a:endParaRPr>
            </a:p>
            <a:p>
              <a:pPr marL="342900" lvl="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800" b="1" dirty="0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The screen name doesn’t reflect its actual functionality</a:t>
              </a:r>
              <a:endParaRPr lang="en-GB" sz="2800" b="1" dirty="0">
                <a:solidFill>
                  <a:schemeClr val="tx2">
                    <a:lumMod val="50000"/>
                  </a:schemeClr>
                </a:solidFill>
                <a:ea typeface="HK Grotesk Light"/>
                <a:sym typeface="HK Grotesk Light"/>
              </a:endParaRPr>
            </a:p>
            <a:p>
              <a:pPr marL="342900" lvl="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800" b="1" dirty="0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Complex Layout</a:t>
              </a:r>
            </a:p>
            <a:p>
              <a:pPr marL="342900" lvl="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800" b="1" dirty="0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Inconsistent Components: </a:t>
              </a:r>
              <a:r>
                <a:rPr lang="en-GB" sz="2800" dirty="0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Icons, buttons, and input fields lacked consistency.</a:t>
              </a:r>
            </a:p>
            <a:p>
              <a:pPr marL="342900" lvl="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800" b="1" dirty="0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Poor Readability: </a:t>
              </a:r>
              <a:r>
                <a:rPr lang="en-GB" sz="2800" dirty="0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Dark background combined with neon </a:t>
              </a:r>
              <a:r>
                <a:rPr lang="en-GB" sz="2800" dirty="0" err="1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colors</a:t>
              </a:r>
              <a:r>
                <a:rPr lang="en-GB" sz="2800" dirty="0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 reduced text clarity.</a:t>
              </a:r>
            </a:p>
            <a:p>
              <a:pPr lvl="0">
                <a:lnSpc>
                  <a:spcPct val="150000"/>
                </a:lnSpc>
              </a:pPr>
              <a:endParaRPr lang="ar-EG" sz="2800" dirty="0">
                <a:solidFill>
                  <a:schemeClr val="tx2">
                    <a:lumMod val="50000"/>
                  </a:schemeClr>
                </a:solidFill>
                <a:ea typeface="HK Grotesk Light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endParaRPr lang="ar-EG" sz="2000" b="1" dirty="0">
                <a:solidFill>
                  <a:schemeClr val="accent3">
                    <a:lumMod val="50000"/>
                  </a:schemeClr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endParaRPr lang="en-GB" sz="2000" b="1" dirty="0">
                <a:solidFill>
                  <a:schemeClr val="accent3">
                    <a:lumMod val="50000"/>
                  </a:schemeClr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2748912-8AB2-BBBE-CB2E-A7512E77BF32}"/>
                </a:ext>
              </a:extLst>
            </p:cNvPr>
            <p:cNvSpPr txBox="1"/>
            <p:nvPr/>
          </p:nvSpPr>
          <p:spPr>
            <a:xfrm>
              <a:off x="0" y="171449"/>
              <a:ext cx="11099800" cy="2364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Old Design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6625D1D-7D54-6090-4E24-75FF80DC1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859" y="361950"/>
            <a:ext cx="4746391" cy="9563100"/>
          </a:xfrm>
          <a:prstGeom prst="rect">
            <a:avLst/>
          </a:prstGeom>
        </p:spPr>
      </p:pic>
      <p:sp>
        <p:nvSpPr>
          <p:cNvPr id="12" name="Freeform 2">
            <a:extLst>
              <a:ext uri="{FF2B5EF4-FFF2-40B4-BE49-F238E27FC236}">
                <a16:creationId xmlns:a16="http://schemas.microsoft.com/office/drawing/2014/main" id="{0B268F8E-8708-E49D-F7E6-28339B01B144}"/>
              </a:ext>
            </a:extLst>
          </p:cNvPr>
          <p:cNvSpPr/>
          <p:nvPr/>
        </p:nvSpPr>
        <p:spPr>
          <a:xfrm rot="18854049">
            <a:off x="-2440951" y="6139533"/>
            <a:ext cx="9531666" cy="11460441"/>
          </a:xfrm>
          <a:custGeom>
            <a:avLst/>
            <a:gdLst/>
            <a:ahLst/>
            <a:cxnLst/>
            <a:rect l="l" t="t" r="r" b="b"/>
            <a:pathLst>
              <a:path w="8157874" h="9711754">
                <a:moveTo>
                  <a:pt x="0" y="0"/>
                </a:moveTo>
                <a:lnTo>
                  <a:pt x="8157874" y="0"/>
                </a:lnTo>
                <a:lnTo>
                  <a:pt x="8157874" y="9711754"/>
                </a:lnTo>
                <a:lnTo>
                  <a:pt x="0" y="9711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232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1230</Words>
  <Application>Microsoft Office PowerPoint</Application>
  <PresentationFormat>Custom</PresentationFormat>
  <Paragraphs>236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Gilda Display</vt:lpstr>
      <vt:lpstr>Calibri</vt:lpstr>
      <vt:lpstr>Arial Rounded MT Bold</vt:lpstr>
      <vt:lpstr>HK Grotesk Bold</vt:lpstr>
      <vt:lpstr>HK Grotesk</vt:lpstr>
      <vt:lpstr>HK Grotesk Light</vt:lpstr>
      <vt:lpstr>Dubai</vt:lpstr>
      <vt:lpstr>Bahnschrift</vt:lpstr>
      <vt:lpstr>Georgia</vt:lpstr>
      <vt:lpstr>Andalus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trust</dc:creator>
  <cp:lastModifiedBy>اميره خميس هنداوى خميس ابوسويد</cp:lastModifiedBy>
  <cp:revision>10</cp:revision>
  <dcterms:created xsi:type="dcterms:W3CDTF">2006-08-16T00:00:00Z</dcterms:created>
  <dcterms:modified xsi:type="dcterms:W3CDTF">2025-12-20T00:37:24Z</dcterms:modified>
  <dc:identifier>DAG7-KiM0VA</dc:identifier>
</cp:coreProperties>
</file>